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0" r:id="rId6"/>
    <p:sldMasterId id="2147483673" r:id="rId7"/>
    <p:sldMasterId id="2147483685" r:id="rId8"/>
  </p:sldMasterIdLst>
  <p:notesMasterIdLst>
    <p:notesMasterId r:id="rId62"/>
  </p:notesMasterIdLst>
  <p:sldIdLst>
    <p:sldId id="279" r:id="rId9"/>
    <p:sldId id="316" r:id="rId10"/>
    <p:sldId id="314" r:id="rId11"/>
    <p:sldId id="299" r:id="rId12"/>
    <p:sldId id="333" r:id="rId13"/>
    <p:sldId id="334" r:id="rId14"/>
    <p:sldId id="335" r:id="rId15"/>
    <p:sldId id="336" r:id="rId16"/>
    <p:sldId id="298" r:id="rId17"/>
    <p:sldId id="294" r:id="rId18"/>
    <p:sldId id="291" r:id="rId19"/>
    <p:sldId id="292" r:id="rId20"/>
    <p:sldId id="293" r:id="rId21"/>
    <p:sldId id="315" r:id="rId22"/>
    <p:sldId id="295" r:id="rId23"/>
    <p:sldId id="296" r:id="rId24"/>
    <p:sldId id="290" r:id="rId25"/>
    <p:sldId id="326" r:id="rId26"/>
    <p:sldId id="327" r:id="rId27"/>
    <p:sldId id="297" r:id="rId28"/>
    <p:sldId id="285" r:id="rId29"/>
    <p:sldId id="286" r:id="rId30"/>
    <p:sldId id="280" r:id="rId31"/>
    <p:sldId id="287" r:id="rId32"/>
    <p:sldId id="289" r:id="rId33"/>
    <p:sldId id="312" r:id="rId34"/>
    <p:sldId id="322" r:id="rId35"/>
    <p:sldId id="320" r:id="rId36"/>
    <p:sldId id="321" r:id="rId37"/>
    <p:sldId id="288" r:id="rId38"/>
    <p:sldId id="323" r:id="rId39"/>
    <p:sldId id="324" r:id="rId40"/>
    <p:sldId id="325" r:id="rId41"/>
    <p:sldId id="328" r:id="rId42"/>
    <p:sldId id="313" r:id="rId43"/>
    <p:sldId id="317" r:id="rId44"/>
    <p:sldId id="318" r:id="rId45"/>
    <p:sldId id="319" r:id="rId46"/>
    <p:sldId id="282" r:id="rId47"/>
    <p:sldId id="330" r:id="rId48"/>
    <p:sldId id="329" r:id="rId49"/>
    <p:sldId id="308" r:id="rId50"/>
    <p:sldId id="309" r:id="rId51"/>
    <p:sldId id="307" r:id="rId52"/>
    <p:sldId id="281" r:id="rId53"/>
    <p:sldId id="304" r:id="rId54"/>
    <p:sldId id="310" r:id="rId55"/>
    <p:sldId id="311" r:id="rId56"/>
    <p:sldId id="306" r:id="rId57"/>
    <p:sldId id="305" r:id="rId58"/>
    <p:sldId id="284" r:id="rId59"/>
    <p:sldId id="331" r:id="rId60"/>
    <p:sldId id="332" r:id="rId61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6AE"/>
    <a:srgbClr val="52C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5470" autoAdjust="0"/>
  </p:normalViewPr>
  <p:slideViewPr>
    <p:cSldViewPr>
      <p:cViewPr varScale="1">
        <p:scale>
          <a:sx n="115" d="100"/>
          <a:sy n="115" d="100"/>
        </p:scale>
        <p:origin x="136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E2472-AE53-498B-B3AA-A137829086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DAD3F-184B-410C-8E69-75D710F189C6}">
      <dgm:prSet phldrT="[Text]"/>
      <dgm:spPr/>
      <dgm:t>
        <a:bodyPr/>
        <a:lstStyle/>
        <a:p>
          <a:r>
            <a:rPr lang="fi-FI" dirty="0" smtClean="0"/>
            <a:t>MSE basics</a:t>
          </a:r>
          <a:endParaRPr lang="en-US" dirty="0"/>
        </a:p>
      </dgm:t>
    </dgm:pt>
    <dgm:pt modelId="{070E6C9B-EB85-4942-8D61-6DFF246E187C}" type="parTrans" cxnId="{36662DFE-D4C8-49B1-B9B6-F4BF654C91A6}">
      <dgm:prSet/>
      <dgm:spPr/>
      <dgm:t>
        <a:bodyPr/>
        <a:lstStyle/>
        <a:p>
          <a:endParaRPr lang="en-US"/>
        </a:p>
      </dgm:t>
    </dgm:pt>
    <dgm:pt modelId="{3B620BD7-8906-4BDC-B269-E8DF55EB66D1}" type="sibTrans" cxnId="{36662DFE-D4C8-49B1-B9B6-F4BF654C91A6}">
      <dgm:prSet/>
      <dgm:spPr/>
      <dgm:t>
        <a:bodyPr/>
        <a:lstStyle/>
        <a:p>
          <a:endParaRPr lang="en-US"/>
        </a:p>
      </dgm:t>
    </dgm:pt>
    <dgm:pt modelId="{6A766A0A-2002-44DB-89C1-ED052098F82C}">
      <dgm:prSet phldrT="[Text]"/>
      <dgm:spPr/>
      <dgm:t>
        <a:bodyPr/>
        <a:lstStyle/>
        <a:p>
          <a:r>
            <a:rPr lang="fi-FI" dirty="0" smtClean="0"/>
            <a:t>Licensing</a:t>
          </a:r>
          <a:endParaRPr lang="en-US" dirty="0"/>
        </a:p>
      </dgm:t>
    </dgm:pt>
    <dgm:pt modelId="{7027287B-1F9F-49B3-852B-33C59090BD28}" type="parTrans" cxnId="{5BAAC9D4-0978-4172-A7D4-1A4912B945EA}">
      <dgm:prSet/>
      <dgm:spPr/>
      <dgm:t>
        <a:bodyPr/>
        <a:lstStyle/>
        <a:p>
          <a:endParaRPr lang="en-US"/>
        </a:p>
      </dgm:t>
    </dgm:pt>
    <dgm:pt modelId="{6B36BC6B-4A34-4A6A-B59C-34C7603A2C42}" type="sibTrans" cxnId="{5BAAC9D4-0978-4172-A7D4-1A4912B945EA}">
      <dgm:prSet/>
      <dgm:spPr/>
      <dgm:t>
        <a:bodyPr/>
        <a:lstStyle/>
        <a:p>
          <a:endParaRPr lang="en-US"/>
        </a:p>
      </dgm:t>
    </dgm:pt>
    <dgm:pt modelId="{1DFEBAEE-634C-4AD9-8731-88016320B133}">
      <dgm:prSet phldrT="[Text]"/>
      <dgm:spPr/>
      <dgm:t>
        <a:bodyPr/>
        <a:lstStyle/>
        <a:p>
          <a:r>
            <a:rPr lang="fi-FI" dirty="0" smtClean="0"/>
            <a:t>Social profiles</a:t>
          </a:r>
          <a:endParaRPr lang="en-US" dirty="0"/>
        </a:p>
      </dgm:t>
    </dgm:pt>
    <dgm:pt modelId="{6B2D4FD0-9286-4C12-ABD7-747B63FA1968}" type="parTrans" cxnId="{7EDB96C2-B272-43BD-8027-E064E1A6436C}">
      <dgm:prSet/>
      <dgm:spPr/>
      <dgm:t>
        <a:bodyPr/>
        <a:lstStyle/>
        <a:p>
          <a:endParaRPr lang="en-US"/>
        </a:p>
      </dgm:t>
    </dgm:pt>
    <dgm:pt modelId="{25EDCEC3-CAA7-4D3D-A3D0-00DBD2A59F38}" type="sibTrans" cxnId="{7EDB96C2-B272-43BD-8027-E064E1A6436C}">
      <dgm:prSet/>
      <dgm:spPr/>
      <dgm:t>
        <a:bodyPr/>
        <a:lstStyle/>
        <a:p>
          <a:endParaRPr lang="en-US"/>
        </a:p>
      </dgm:t>
    </dgm:pt>
    <dgm:pt modelId="{581A8A87-7EB2-4CBE-A216-A67B15104A4D}">
      <dgm:prSet phldrT="[Text]"/>
      <dgm:spPr/>
      <dgm:t>
        <a:bodyPr/>
        <a:lstStyle/>
        <a:p>
          <a:r>
            <a:rPr lang="fi-FI" dirty="0" smtClean="0"/>
            <a:t>CRM integration</a:t>
          </a:r>
          <a:endParaRPr lang="en-US" dirty="0"/>
        </a:p>
      </dgm:t>
    </dgm:pt>
    <dgm:pt modelId="{A8F2CCBB-F07A-4688-B9EA-8BE87D795917}" type="parTrans" cxnId="{A990316C-B884-4673-865C-200F031B50E4}">
      <dgm:prSet/>
      <dgm:spPr/>
      <dgm:t>
        <a:bodyPr/>
        <a:lstStyle/>
        <a:p>
          <a:endParaRPr lang="en-US"/>
        </a:p>
      </dgm:t>
    </dgm:pt>
    <dgm:pt modelId="{F6AC93C0-3800-4487-B515-1A51A214077B}" type="sibTrans" cxnId="{A990316C-B884-4673-865C-200F031B50E4}">
      <dgm:prSet/>
      <dgm:spPr/>
      <dgm:t>
        <a:bodyPr/>
        <a:lstStyle/>
        <a:p>
          <a:endParaRPr lang="en-US"/>
        </a:p>
      </dgm:t>
    </dgm:pt>
    <dgm:pt modelId="{9A7A2651-1F08-4BB3-836C-AB3229F26DA6}">
      <dgm:prSet phldrT="[Text]"/>
      <dgm:spPr/>
      <dgm:t>
        <a:bodyPr/>
        <a:lstStyle/>
        <a:p>
          <a:r>
            <a:rPr lang="fi-FI" dirty="0" smtClean="0"/>
            <a:t>MSE to CRM</a:t>
          </a:r>
          <a:endParaRPr lang="en-US" dirty="0"/>
        </a:p>
      </dgm:t>
    </dgm:pt>
    <dgm:pt modelId="{2D7D0E5D-3FBA-4CC0-B5B6-73636BF9DB83}" type="parTrans" cxnId="{1EB30267-1437-45CC-9F1F-66852E40A541}">
      <dgm:prSet/>
      <dgm:spPr/>
      <dgm:t>
        <a:bodyPr/>
        <a:lstStyle/>
        <a:p>
          <a:endParaRPr lang="en-US"/>
        </a:p>
      </dgm:t>
    </dgm:pt>
    <dgm:pt modelId="{8D5F5DEF-349D-4B14-BB21-7B4D93D42C04}" type="sibTrans" cxnId="{1EB30267-1437-45CC-9F1F-66852E40A541}">
      <dgm:prSet/>
      <dgm:spPr/>
      <dgm:t>
        <a:bodyPr/>
        <a:lstStyle/>
        <a:p>
          <a:endParaRPr lang="en-US"/>
        </a:p>
      </dgm:t>
    </dgm:pt>
    <dgm:pt modelId="{6C234196-AF49-4F7F-9967-169E1616112F}">
      <dgm:prSet phldrT="[Text]"/>
      <dgm:spPr/>
      <dgm:t>
        <a:bodyPr/>
        <a:lstStyle/>
        <a:p>
          <a:r>
            <a:rPr lang="fi-FI" dirty="0" smtClean="0"/>
            <a:t>CRM to MSE</a:t>
          </a:r>
          <a:endParaRPr lang="en-US" dirty="0"/>
        </a:p>
      </dgm:t>
    </dgm:pt>
    <dgm:pt modelId="{066685EA-4B97-4EB0-803D-8AB24647A016}" type="parTrans" cxnId="{B7097BBC-D816-47CC-A31F-0484CDBA45B6}">
      <dgm:prSet/>
      <dgm:spPr/>
      <dgm:t>
        <a:bodyPr/>
        <a:lstStyle/>
        <a:p>
          <a:endParaRPr lang="en-US"/>
        </a:p>
      </dgm:t>
    </dgm:pt>
    <dgm:pt modelId="{F9422D87-F01D-4D42-A3DE-DCF0A022607D}" type="sibTrans" cxnId="{B7097BBC-D816-47CC-A31F-0484CDBA45B6}">
      <dgm:prSet/>
      <dgm:spPr/>
      <dgm:t>
        <a:bodyPr/>
        <a:lstStyle/>
        <a:p>
          <a:endParaRPr lang="en-US"/>
        </a:p>
      </dgm:t>
    </dgm:pt>
    <dgm:pt modelId="{91A3A67C-04F1-4D1D-B9B1-A3E699DE87E3}">
      <dgm:prSet phldrT="[Text]"/>
      <dgm:spPr/>
      <dgm:t>
        <a:bodyPr/>
        <a:lstStyle/>
        <a:p>
          <a:r>
            <a:rPr lang="fi-FI" dirty="0" smtClean="0"/>
            <a:t>CRM customization</a:t>
          </a:r>
          <a:endParaRPr lang="en-US" dirty="0"/>
        </a:p>
      </dgm:t>
    </dgm:pt>
    <dgm:pt modelId="{CAC0F56E-2486-42F3-85FB-369C366C27C5}" type="parTrans" cxnId="{09304CB0-F294-472B-99E7-3E1A55FBEDBC}">
      <dgm:prSet/>
      <dgm:spPr/>
      <dgm:t>
        <a:bodyPr/>
        <a:lstStyle/>
        <a:p>
          <a:endParaRPr lang="en-US"/>
        </a:p>
      </dgm:t>
    </dgm:pt>
    <dgm:pt modelId="{B7565542-AA6C-49AD-B251-8C486748841D}" type="sibTrans" cxnId="{09304CB0-F294-472B-99E7-3E1A55FBEDBC}">
      <dgm:prSet/>
      <dgm:spPr/>
      <dgm:t>
        <a:bodyPr/>
        <a:lstStyle/>
        <a:p>
          <a:endParaRPr lang="en-US"/>
        </a:p>
      </dgm:t>
    </dgm:pt>
    <dgm:pt modelId="{A0AD00CE-A477-4B6C-8414-167F4491C691}">
      <dgm:prSet phldrT="[Text]"/>
      <dgm:spPr/>
      <dgm:t>
        <a:bodyPr/>
        <a:lstStyle/>
        <a:p>
          <a:r>
            <a:rPr lang="fi-FI" dirty="0" smtClean="0"/>
            <a:t>Mobile</a:t>
          </a:r>
          <a:endParaRPr lang="en-US" dirty="0"/>
        </a:p>
      </dgm:t>
    </dgm:pt>
    <dgm:pt modelId="{557AE871-8BEB-464F-B1A9-4E925CACD4FA}" type="parTrans" cxnId="{33CA2C07-D818-4758-8F64-3AAED16DEBDC}">
      <dgm:prSet/>
      <dgm:spPr/>
      <dgm:t>
        <a:bodyPr/>
        <a:lstStyle/>
        <a:p>
          <a:endParaRPr lang="en-US"/>
        </a:p>
      </dgm:t>
    </dgm:pt>
    <dgm:pt modelId="{37BE1C91-9D43-47C8-BE92-F1B3468FAD60}" type="sibTrans" cxnId="{33CA2C07-D818-4758-8F64-3AAED16DEBDC}">
      <dgm:prSet/>
      <dgm:spPr/>
      <dgm:t>
        <a:bodyPr/>
        <a:lstStyle/>
        <a:p>
          <a:endParaRPr lang="en-US"/>
        </a:p>
      </dgm:t>
    </dgm:pt>
    <dgm:pt modelId="{209BA745-EBC1-4260-BA8C-6E1093B66C06}">
      <dgm:prSet phldrT="[Text]"/>
      <dgm:spPr/>
      <dgm:t>
        <a:bodyPr/>
        <a:lstStyle/>
        <a:p>
          <a:r>
            <a:rPr lang="fi-FI" dirty="0" smtClean="0"/>
            <a:t>Dashboards</a:t>
          </a:r>
          <a:endParaRPr lang="en-US" dirty="0"/>
        </a:p>
      </dgm:t>
    </dgm:pt>
    <dgm:pt modelId="{684A57E7-058E-4B05-A2DC-5C366435E04B}" type="parTrans" cxnId="{0547A6FB-B05E-493A-BB33-3DA45B8FCFA1}">
      <dgm:prSet/>
      <dgm:spPr/>
      <dgm:t>
        <a:bodyPr/>
        <a:lstStyle/>
        <a:p>
          <a:endParaRPr lang="en-US"/>
        </a:p>
      </dgm:t>
    </dgm:pt>
    <dgm:pt modelId="{90B72783-4024-41FB-8899-E354AB3B5E2D}" type="sibTrans" cxnId="{0547A6FB-B05E-493A-BB33-3DA45B8FCFA1}">
      <dgm:prSet/>
      <dgm:spPr/>
      <dgm:t>
        <a:bodyPr/>
        <a:lstStyle/>
        <a:p>
          <a:endParaRPr lang="en-US"/>
        </a:p>
      </dgm:t>
    </dgm:pt>
    <dgm:pt modelId="{4924293C-6B34-459D-8CFF-3FF6EDF46650}">
      <dgm:prSet phldrT="[Text]"/>
      <dgm:spPr/>
      <dgm:t>
        <a:bodyPr/>
        <a:lstStyle/>
        <a:p>
          <a:r>
            <a:rPr lang="fi-FI" dirty="0" smtClean="0"/>
            <a:t>Search topics</a:t>
          </a:r>
          <a:endParaRPr lang="en-US" dirty="0"/>
        </a:p>
      </dgm:t>
    </dgm:pt>
    <dgm:pt modelId="{8DC49DE2-59EE-426D-9DC1-F6DA7140568A}" type="parTrans" cxnId="{E0F827D2-CA96-45A3-9F89-D7D7E2CC7462}">
      <dgm:prSet/>
      <dgm:spPr/>
      <dgm:t>
        <a:bodyPr/>
        <a:lstStyle/>
        <a:p>
          <a:endParaRPr lang="en-US"/>
        </a:p>
      </dgm:t>
    </dgm:pt>
    <dgm:pt modelId="{58D6A204-5FD5-4206-800D-69F52D0C5867}" type="sibTrans" cxnId="{E0F827D2-CA96-45A3-9F89-D7D7E2CC7462}">
      <dgm:prSet/>
      <dgm:spPr/>
      <dgm:t>
        <a:bodyPr/>
        <a:lstStyle/>
        <a:p>
          <a:endParaRPr lang="en-US"/>
        </a:p>
      </dgm:t>
    </dgm:pt>
    <dgm:pt modelId="{EBF96CA1-BFC6-42B5-9A25-1E8C9FB93149}">
      <dgm:prSet phldrT="[Text]"/>
      <dgm:spPr/>
      <dgm:t>
        <a:bodyPr/>
        <a:lstStyle/>
        <a:p>
          <a:r>
            <a:rPr lang="fi-FI" dirty="0" smtClean="0"/>
            <a:t>Feature roadmap</a:t>
          </a:r>
          <a:endParaRPr lang="en-US" dirty="0"/>
        </a:p>
      </dgm:t>
    </dgm:pt>
    <dgm:pt modelId="{387795D9-575E-428B-8BA5-4CEB7506E708}" type="parTrans" cxnId="{C525F6A6-E387-4CD5-B995-512662D19340}">
      <dgm:prSet/>
      <dgm:spPr/>
      <dgm:t>
        <a:bodyPr/>
        <a:lstStyle/>
        <a:p>
          <a:endParaRPr lang="en-US"/>
        </a:p>
      </dgm:t>
    </dgm:pt>
    <dgm:pt modelId="{0853AB3A-F8A6-4FBE-8DAF-F3FB9BB1EB0B}" type="sibTrans" cxnId="{C525F6A6-E387-4CD5-B995-512662D19340}">
      <dgm:prSet/>
      <dgm:spPr/>
      <dgm:t>
        <a:bodyPr/>
        <a:lstStyle/>
        <a:p>
          <a:endParaRPr lang="en-US"/>
        </a:p>
      </dgm:t>
    </dgm:pt>
    <dgm:pt modelId="{C7F521A9-C529-4634-B409-5E2D37181D99}">
      <dgm:prSet phldrT="[Text]"/>
      <dgm:spPr/>
      <dgm:t>
        <a:bodyPr/>
        <a:lstStyle/>
        <a:p>
          <a:r>
            <a:rPr lang="fi-FI" dirty="0" smtClean="0"/>
            <a:t>Analytics</a:t>
          </a:r>
          <a:endParaRPr lang="en-US" dirty="0"/>
        </a:p>
      </dgm:t>
    </dgm:pt>
    <dgm:pt modelId="{F931E55B-F919-41B0-B334-CBF6A4ACBB59}" type="parTrans" cxnId="{0880D1F1-036A-43A4-949A-BACF4CEADB25}">
      <dgm:prSet/>
      <dgm:spPr/>
      <dgm:t>
        <a:bodyPr/>
        <a:lstStyle/>
        <a:p>
          <a:endParaRPr lang="en-US"/>
        </a:p>
      </dgm:t>
    </dgm:pt>
    <dgm:pt modelId="{C3DD8632-A26B-4190-A9A4-90CA5CEB40A3}" type="sibTrans" cxnId="{0880D1F1-036A-43A4-949A-BACF4CEADB25}">
      <dgm:prSet/>
      <dgm:spPr/>
      <dgm:t>
        <a:bodyPr/>
        <a:lstStyle/>
        <a:p>
          <a:endParaRPr lang="en-US"/>
        </a:p>
      </dgm:t>
    </dgm:pt>
    <dgm:pt modelId="{F0F981A6-9F03-4DF9-A6BC-E51E1BDC26A9}">
      <dgm:prSet phldrT="[Text]"/>
      <dgm:spPr/>
      <dgm:t>
        <a:bodyPr/>
        <a:lstStyle/>
        <a:p>
          <a:r>
            <a:rPr lang="fi-FI" dirty="0" smtClean="0"/>
            <a:t>Alerts</a:t>
          </a:r>
          <a:endParaRPr lang="en-US" dirty="0"/>
        </a:p>
      </dgm:t>
    </dgm:pt>
    <dgm:pt modelId="{BB58A954-9C4F-44D5-A06A-1D6E907801E2}" type="parTrans" cxnId="{AE794F46-BC75-43A8-90F9-A06126C129EF}">
      <dgm:prSet/>
      <dgm:spPr/>
      <dgm:t>
        <a:bodyPr/>
        <a:lstStyle/>
        <a:p>
          <a:endParaRPr lang="en-US"/>
        </a:p>
      </dgm:t>
    </dgm:pt>
    <dgm:pt modelId="{A66C94F8-9FCE-4C2C-88D5-721BE082CA10}" type="sibTrans" cxnId="{AE794F46-BC75-43A8-90F9-A06126C129EF}">
      <dgm:prSet/>
      <dgm:spPr/>
      <dgm:t>
        <a:bodyPr/>
        <a:lstStyle/>
        <a:p>
          <a:endParaRPr lang="en-US"/>
        </a:p>
      </dgm:t>
    </dgm:pt>
    <dgm:pt modelId="{BF0AB549-22FD-4C7D-A6CF-71A0FF5AA294}">
      <dgm:prSet phldrT="[Text]"/>
      <dgm:spPr/>
      <dgm:t>
        <a:bodyPr/>
        <a:lstStyle/>
        <a:p>
          <a:r>
            <a:rPr lang="fi-FI" dirty="0" smtClean="0"/>
            <a:t>Social Center</a:t>
          </a:r>
          <a:endParaRPr lang="en-US" dirty="0"/>
        </a:p>
      </dgm:t>
    </dgm:pt>
    <dgm:pt modelId="{54B06AE6-1589-480A-BD2A-40A384CCC74B}" type="parTrans" cxnId="{426025CD-BB60-46DB-A726-33A9C484F65D}">
      <dgm:prSet/>
      <dgm:spPr/>
      <dgm:t>
        <a:bodyPr/>
        <a:lstStyle/>
        <a:p>
          <a:endParaRPr lang="en-US"/>
        </a:p>
      </dgm:t>
    </dgm:pt>
    <dgm:pt modelId="{1A515BD7-E101-4F11-8821-235DBDB9BDB6}" type="sibTrans" cxnId="{426025CD-BB60-46DB-A726-33A9C484F65D}">
      <dgm:prSet/>
      <dgm:spPr/>
      <dgm:t>
        <a:bodyPr/>
        <a:lstStyle/>
        <a:p>
          <a:endParaRPr lang="en-US"/>
        </a:p>
      </dgm:t>
    </dgm:pt>
    <dgm:pt modelId="{859467E2-97DA-41CB-839C-E4F07747FCFA}">
      <dgm:prSet phldrT="[Text]"/>
      <dgm:spPr/>
      <dgm:t>
        <a:bodyPr/>
        <a:lstStyle/>
        <a:p>
          <a:r>
            <a:rPr lang="fi-FI" dirty="0" smtClean="0"/>
            <a:t>Activity Map</a:t>
          </a:r>
          <a:endParaRPr lang="en-US" dirty="0"/>
        </a:p>
      </dgm:t>
    </dgm:pt>
    <dgm:pt modelId="{50B571F3-EE23-406D-A239-0AFF0F629AC2}" type="parTrans" cxnId="{FE1201D2-93A8-4229-9DF9-F1EA15141F44}">
      <dgm:prSet/>
      <dgm:spPr/>
      <dgm:t>
        <a:bodyPr/>
        <a:lstStyle/>
        <a:p>
          <a:endParaRPr lang="en-US"/>
        </a:p>
      </dgm:t>
    </dgm:pt>
    <dgm:pt modelId="{091B04E8-4512-41EC-9494-86E6E180DCEF}" type="sibTrans" cxnId="{FE1201D2-93A8-4229-9DF9-F1EA15141F44}">
      <dgm:prSet/>
      <dgm:spPr/>
      <dgm:t>
        <a:bodyPr/>
        <a:lstStyle/>
        <a:p>
          <a:endParaRPr lang="en-US"/>
        </a:p>
      </dgm:t>
    </dgm:pt>
    <dgm:pt modelId="{FFF5A69A-BE4C-47DA-88F8-00ED1FD90BAD}">
      <dgm:prSet phldrT="[Text]"/>
      <dgm:spPr/>
      <dgm:t>
        <a:bodyPr/>
        <a:lstStyle/>
        <a:p>
          <a:r>
            <a:rPr lang="fi-FI" dirty="0" smtClean="0"/>
            <a:t>Social profiles</a:t>
          </a:r>
          <a:endParaRPr lang="en-US" dirty="0"/>
        </a:p>
      </dgm:t>
    </dgm:pt>
    <dgm:pt modelId="{45152029-BC54-47F0-A429-B5023A33AC32}" type="parTrans" cxnId="{3216261E-87B2-4883-B20E-B028C841EB7D}">
      <dgm:prSet/>
      <dgm:spPr/>
      <dgm:t>
        <a:bodyPr/>
        <a:lstStyle/>
        <a:p>
          <a:endParaRPr lang="en-US"/>
        </a:p>
      </dgm:t>
    </dgm:pt>
    <dgm:pt modelId="{F984C1E8-E611-437D-AC3B-F304C3A5862F}" type="sibTrans" cxnId="{3216261E-87B2-4883-B20E-B028C841EB7D}">
      <dgm:prSet/>
      <dgm:spPr/>
      <dgm:t>
        <a:bodyPr/>
        <a:lstStyle/>
        <a:p>
          <a:endParaRPr lang="en-US"/>
        </a:p>
      </dgm:t>
    </dgm:pt>
    <dgm:pt modelId="{1DF87C28-04B4-4DD3-AFD1-D822BE912BAE}">
      <dgm:prSet phldrT="[Text]"/>
      <dgm:spPr/>
      <dgm:t>
        <a:bodyPr/>
        <a:lstStyle/>
        <a:p>
          <a:r>
            <a:rPr lang="fi-FI" dirty="0" smtClean="0"/>
            <a:t>Social activities</a:t>
          </a:r>
          <a:endParaRPr lang="en-US" dirty="0"/>
        </a:p>
      </dgm:t>
    </dgm:pt>
    <dgm:pt modelId="{9C029FA7-C3F3-4AF4-B0E2-C473EEA7586A}" type="parTrans" cxnId="{1710C4B4-397E-4527-B58B-A0AF0AC68465}">
      <dgm:prSet/>
      <dgm:spPr/>
      <dgm:t>
        <a:bodyPr/>
        <a:lstStyle/>
        <a:p>
          <a:endParaRPr lang="en-US"/>
        </a:p>
      </dgm:t>
    </dgm:pt>
    <dgm:pt modelId="{0FBE5DA1-82E0-4B3C-8D4D-C3BAFAF665A6}" type="sibTrans" cxnId="{1710C4B4-397E-4527-B58B-A0AF0AC68465}">
      <dgm:prSet/>
      <dgm:spPr/>
      <dgm:t>
        <a:bodyPr/>
        <a:lstStyle/>
        <a:p>
          <a:endParaRPr lang="en-US"/>
        </a:p>
      </dgm:t>
    </dgm:pt>
    <dgm:pt modelId="{6BB8961D-B5D4-435B-A882-8E90337A1FB9}">
      <dgm:prSet phldrT="[Text]"/>
      <dgm:spPr/>
      <dgm:t>
        <a:bodyPr/>
        <a:lstStyle/>
        <a:p>
          <a:r>
            <a:rPr lang="fi-FI" dirty="0" smtClean="0"/>
            <a:t>Record creation rules</a:t>
          </a:r>
          <a:endParaRPr lang="en-US" dirty="0"/>
        </a:p>
      </dgm:t>
    </dgm:pt>
    <dgm:pt modelId="{D0BA44B3-A834-48AE-9E5E-57D22ACD24C4}" type="parTrans" cxnId="{5048A227-82DD-46AD-87EA-3B83FBD0DD83}">
      <dgm:prSet/>
      <dgm:spPr/>
      <dgm:t>
        <a:bodyPr/>
        <a:lstStyle/>
        <a:p>
          <a:endParaRPr lang="en-US"/>
        </a:p>
      </dgm:t>
    </dgm:pt>
    <dgm:pt modelId="{D6FF2A74-2B97-4D6A-BE34-5EBAE58EC956}" type="sibTrans" cxnId="{5048A227-82DD-46AD-87EA-3B83FBD0DD83}">
      <dgm:prSet/>
      <dgm:spPr/>
      <dgm:t>
        <a:bodyPr/>
        <a:lstStyle/>
        <a:p>
          <a:endParaRPr lang="en-US"/>
        </a:p>
      </dgm:t>
    </dgm:pt>
    <dgm:pt modelId="{72A1D650-C1CA-4C9D-B42E-1FE3875544FA}">
      <dgm:prSet phldrT="[Text]"/>
      <dgm:spPr/>
      <dgm:t>
        <a:bodyPr/>
        <a:lstStyle/>
        <a:p>
          <a:r>
            <a:rPr lang="fi-FI" dirty="0" smtClean="0"/>
            <a:t>Channel properties</a:t>
          </a:r>
          <a:endParaRPr lang="en-US" dirty="0"/>
        </a:p>
      </dgm:t>
    </dgm:pt>
    <dgm:pt modelId="{8C2F474B-F8EA-4555-ABF7-028CA1229647}" type="parTrans" cxnId="{E0F73DA8-182F-4A82-A857-1E8274841042}">
      <dgm:prSet/>
      <dgm:spPr/>
      <dgm:t>
        <a:bodyPr/>
        <a:lstStyle/>
        <a:p>
          <a:endParaRPr lang="en-US"/>
        </a:p>
      </dgm:t>
    </dgm:pt>
    <dgm:pt modelId="{D773BCD6-B171-44F5-8BB8-13336C2FDA25}" type="sibTrans" cxnId="{E0F73DA8-182F-4A82-A857-1E8274841042}">
      <dgm:prSet/>
      <dgm:spPr/>
      <dgm:t>
        <a:bodyPr/>
        <a:lstStyle/>
        <a:p>
          <a:endParaRPr lang="en-US"/>
        </a:p>
      </dgm:t>
    </dgm:pt>
    <dgm:pt modelId="{C3680F47-960F-4874-A6EF-1A1904E62433}">
      <dgm:prSet phldrT="[Text]"/>
      <dgm:spPr/>
      <dgm:t>
        <a:bodyPr/>
        <a:lstStyle/>
        <a:p>
          <a:r>
            <a:rPr lang="fi-FI" dirty="0" smtClean="0"/>
            <a:t>MSE Link-to-CRM</a:t>
          </a:r>
          <a:endParaRPr lang="en-US" dirty="0"/>
        </a:p>
      </dgm:t>
    </dgm:pt>
    <dgm:pt modelId="{A65B1E26-5A5B-4CB0-8972-5DB5946E9193}" type="parTrans" cxnId="{F01F5464-C8DC-4C63-ABB7-8488271DE387}">
      <dgm:prSet/>
      <dgm:spPr/>
      <dgm:t>
        <a:bodyPr/>
        <a:lstStyle/>
        <a:p>
          <a:endParaRPr lang="en-US"/>
        </a:p>
      </dgm:t>
    </dgm:pt>
    <dgm:pt modelId="{F05C9A2F-5E63-4EAD-B99A-BDB45592CC20}" type="sibTrans" cxnId="{F01F5464-C8DC-4C63-ABB7-8488271DE387}">
      <dgm:prSet/>
      <dgm:spPr/>
      <dgm:t>
        <a:bodyPr/>
        <a:lstStyle/>
        <a:p>
          <a:endParaRPr lang="en-US"/>
        </a:p>
      </dgm:t>
    </dgm:pt>
    <dgm:pt modelId="{3F25C459-4CB6-4BC6-AC46-C30C738F4624}">
      <dgm:prSet phldrT="[Text]"/>
      <dgm:spPr/>
      <dgm:t>
        <a:bodyPr/>
        <a:lstStyle/>
        <a:p>
          <a:r>
            <a:rPr lang="fi-FI" dirty="0" smtClean="0"/>
            <a:t>Navigation</a:t>
          </a:r>
          <a:endParaRPr lang="en-US" dirty="0"/>
        </a:p>
      </dgm:t>
    </dgm:pt>
    <dgm:pt modelId="{A69CF71D-D03D-46AE-9A96-9C34D8DA85D6}" type="parTrans" cxnId="{90418E91-6453-4E81-B749-35F6008E14B7}">
      <dgm:prSet/>
      <dgm:spPr/>
      <dgm:t>
        <a:bodyPr/>
        <a:lstStyle/>
        <a:p>
          <a:endParaRPr lang="en-US"/>
        </a:p>
      </dgm:t>
    </dgm:pt>
    <dgm:pt modelId="{6EF935BF-A3B5-4A6B-8AE2-F767697A47F6}" type="sibTrans" cxnId="{90418E91-6453-4E81-B749-35F6008E14B7}">
      <dgm:prSet/>
      <dgm:spPr/>
      <dgm:t>
        <a:bodyPr/>
        <a:lstStyle/>
        <a:p>
          <a:endParaRPr lang="en-US"/>
        </a:p>
      </dgm:t>
    </dgm:pt>
    <dgm:pt modelId="{E478EB22-7AA7-4638-B723-31190DDDCDE4}">
      <dgm:prSet phldrT="[Text]"/>
      <dgm:spPr/>
      <dgm:t>
        <a:bodyPr/>
        <a:lstStyle/>
        <a:p>
          <a:r>
            <a:rPr lang="fi-FI" dirty="0" smtClean="0"/>
            <a:t>Entity images</a:t>
          </a:r>
          <a:endParaRPr lang="en-US" dirty="0"/>
        </a:p>
      </dgm:t>
    </dgm:pt>
    <dgm:pt modelId="{1D0D8368-9EC1-4FE8-96A3-7CA1DE79A3B9}" type="parTrans" cxnId="{173A7E73-473B-43F3-982E-542AC57E7839}">
      <dgm:prSet/>
      <dgm:spPr/>
      <dgm:t>
        <a:bodyPr/>
        <a:lstStyle/>
        <a:p>
          <a:endParaRPr lang="en-US"/>
        </a:p>
      </dgm:t>
    </dgm:pt>
    <dgm:pt modelId="{7F32668A-245B-4E94-AC31-1EEE9C6E2944}" type="sibTrans" cxnId="{173A7E73-473B-43F3-982E-542AC57E7839}">
      <dgm:prSet/>
      <dgm:spPr/>
      <dgm:t>
        <a:bodyPr/>
        <a:lstStyle/>
        <a:p>
          <a:endParaRPr lang="en-US"/>
        </a:p>
      </dgm:t>
    </dgm:pt>
    <dgm:pt modelId="{8B806D51-30E0-4A32-AA5C-3AE3DD051E96}">
      <dgm:prSet phldrT="[Text]"/>
      <dgm:spPr/>
      <dgm:t>
        <a:bodyPr/>
        <a:lstStyle/>
        <a:p>
          <a:r>
            <a:rPr lang="fi-FI" dirty="0" smtClean="0"/>
            <a:t>Custom entities</a:t>
          </a:r>
          <a:endParaRPr lang="en-US" dirty="0"/>
        </a:p>
      </dgm:t>
    </dgm:pt>
    <dgm:pt modelId="{3DE4B1D8-45CF-443B-AA5C-5BE134C3D56A}" type="parTrans" cxnId="{AD6D146B-5B0D-4FC1-8F0B-B25313AC7D0D}">
      <dgm:prSet/>
      <dgm:spPr/>
      <dgm:t>
        <a:bodyPr/>
        <a:lstStyle/>
        <a:p>
          <a:endParaRPr lang="en-US"/>
        </a:p>
      </dgm:t>
    </dgm:pt>
    <dgm:pt modelId="{A1FC5AF1-F54D-4A63-A03C-E4C3688CB616}" type="sibTrans" cxnId="{AD6D146B-5B0D-4FC1-8F0B-B25313AC7D0D}">
      <dgm:prSet/>
      <dgm:spPr/>
      <dgm:t>
        <a:bodyPr/>
        <a:lstStyle/>
        <a:p>
          <a:endParaRPr lang="en-US"/>
        </a:p>
      </dgm:t>
    </dgm:pt>
    <dgm:pt modelId="{0B9B44F0-DF82-436C-B6F4-2128730C6FFC}">
      <dgm:prSet phldrT="[Text]"/>
      <dgm:spPr/>
      <dgm:t>
        <a:bodyPr/>
        <a:lstStyle/>
        <a:p>
          <a:r>
            <a:rPr lang="fi-FI" dirty="0" smtClean="0"/>
            <a:t>Workflows</a:t>
          </a:r>
          <a:endParaRPr lang="en-US" dirty="0"/>
        </a:p>
      </dgm:t>
    </dgm:pt>
    <dgm:pt modelId="{022D9A5D-BAD4-41D9-8085-38989D4CFEAC}" type="parTrans" cxnId="{4CED294A-FFE8-4629-AE0F-A74A46C8C987}">
      <dgm:prSet/>
      <dgm:spPr/>
      <dgm:t>
        <a:bodyPr/>
        <a:lstStyle/>
        <a:p>
          <a:endParaRPr lang="en-US"/>
        </a:p>
      </dgm:t>
    </dgm:pt>
    <dgm:pt modelId="{4BA1DE47-3694-41D9-B53E-59989DCB6EA8}" type="sibTrans" cxnId="{4CED294A-FFE8-4629-AE0F-A74A46C8C987}">
      <dgm:prSet/>
      <dgm:spPr/>
      <dgm:t>
        <a:bodyPr/>
        <a:lstStyle/>
        <a:p>
          <a:endParaRPr lang="en-US"/>
        </a:p>
      </dgm:t>
    </dgm:pt>
    <dgm:pt modelId="{CB43DE68-C485-42F1-8164-B88A4B8968E0}">
      <dgm:prSet phldrT="[Text]"/>
      <dgm:spPr/>
      <dgm:t>
        <a:bodyPr/>
        <a:lstStyle/>
        <a:p>
          <a:r>
            <a:rPr lang="fi-FI" dirty="0" smtClean="0"/>
            <a:t>External profiles</a:t>
          </a:r>
          <a:endParaRPr lang="en-US" dirty="0"/>
        </a:p>
      </dgm:t>
    </dgm:pt>
    <dgm:pt modelId="{F6830B75-2472-44DB-822D-3D5CBAC335BF}" type="parTrans" cxnId="{78549B3A-3656-43CF-99D9-13E76140AD10}">
      <dgm:prSet/>
      <dgm:spPr/>
      <dgm:t>
        <a:bodyPr/>
        <a:lstStyle/>
        <a:p>
          <a:endParaRPr lang="en-US"/>
        </a:p>
      </dgm:t>
    </dgm:pt>
    <dgm:pt modelId="{20742316-3B64-4761-B340-93E349F0803B}" type="sibTrans" cxnId="{78549B3A-3656-43CF-99D9-13E76140AD10}">
      <dgm:prSet/>
      <dgm:spPr/>
      <dgm:t>
        <a:bodyPr/>
        <a:lstStyle/>
        <a:p>
          <a:endParaRPr lang="en-US"/>
        </a:p>
      </dgm:t>
    </dgm:pt>
    <dgm:pt modelId="{9E81E21E-CD55-48FD-98B4-CC156FC048AC}">
      <dgm:prSet phldrT="[Text]"/>
      <dgm:spPr/>
      <dgm:t>
        <a:bodyPr/>
        <a:lstStyle/>
        <a:p>
          <a:r>
            <a:rPr lang="fi-FI" dirty="0" smtClean="0"/>
            <a:t>Search</a:t>
          </a:r>
          <a:endParaRPr lang="en-US" dirty="0"/>
        </a:p>
      </dgm:t>
    </dgm:pt>
    <dgm:pt modelId="{E6494E49-A48D-4130-8BCB-82B132C41575}" type="parTrans" cxnId="{70FE51ED-44FD-4EC8-856B-663F80471C34}">
      <dgm:prSet/>
      <dgm:spPr/>
      <dgm:t>
        <a:bodyPr/>
        <a:lstStyle/>
        <a:p>
          <a:endParaRPr lang="en-US"/>
        </a:p>
      </dgm:t>
    </dgm:pt>
    <dgm:pt modelId="{75E47A5C-221D-4990-AA90-CCF141CEB2E1}" type="sibTrans" cxnId="{70FE51ED-44FD-4EC8-856B-663F80471C34}">
      <dgm:prSet/>
      <dgm:spPr/>
      <dgm:t>
        <a:bodyPr/>
        <a:lstStyle/>
        <a:p>
          <a:endParaRPr lang="en-US"/>
        </a:p>
      </dgm:t>
    </dgm:pt>
    <dgm:pt modelId="{7BF71A06-13CE-4AFD-B2D7-A39942065DD5}">
      <dgm:prSet phldrT="[Text]"/>
      <dgm:spPr/>
      <dgm:t>
        <a:bodyPr/>
        <a:lstStyle/>
        <a:p>
          <a:r>
            <a:rPr lang="fi-FI" dirty="0" smtClean="0"/>
            <a:t>Current limitations</a:t>
          </a:r>
          <a:endParaRPr lang="en-US" dirty="0"/>
        </a:p>
      </dgm:t>
    </dgm:pt>
    <dgm:pt modelId="{D7B06D48-753C-4286-8893-DD6260ADD297}" type="parTrans" cxnId="{454D8E2B-67D1-4F5E-BFC4-95ECFCA91E78}">
      <dgm:prSet/>
      <dgm:spPr/>
      <dgm:t>
        <a:bodyPr/>
        <a:lstStyle/>
        <a:p>
          <a:endParaRPr lang="en-US"/>
        </a:p>
      </dgm:t>
    </dgm:pt>
    <dgm:pt modelId="{D4E92E5D-10C8-41DC-BDC8-9BE23AA33647}" type="sibTrans" cxnId="{454D8E2B-67D1-4F5E-BFC4-95ECFCA91E78}">
      <dgm:prSet/>
      <dgm:spPr/>
      <dgm:t>
        <a:bodyPr/>
        <a:lstStyle/>
        <a:p>
          <a:endParaRPr lang="en-US"/>
        </a:p>
      </dgm:t>
    </dgm:pt>
    <dgm:pt modelId="{D1150536-56E2-483B-A73E-600F664508AD}" type="pres">
      <dgm:prSet presAssocID="{45EE2472-AE53-498B-B3AA-A137829086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9A24BF-A3D0-43F3-9E6F-8D1C98C092B4}" type="pres">
      <dgm:prSet presAssocID="{4F6DAD3F-184B-410C-8E69-75D710F189C6}" presName="composite" presStyleCnt="0"/>
      <dgm:spPr/>
    </dgm:pt>
    <dgm:pt modelId="{4363B5AF-5F46-4205-9E14-931BBE3BED23}" type="pres">
      <dgm:prSet presAssocID="{4F6DAD3F-184B-410C-8E69-75D710F189C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372F7-3345-42A8-A738-A199A7B16804}" type="pres">
      <dgm:prSet presAssocID="{4F6DAD3F-184B-410C-8E69-75D710F189C6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676A18-C121-4595-B884-873DB9751A52}" type="pres">
      <dgm:prSet presAssocID="{3B620BD7-8906-4BDC-B269-E8DF55EB66D1}" presName="space" presStyleCnt="0"/>
      <dgm:spPr/>
    </dgm:pt>
    <dgm:pt modelId="{B8791B0E-8B3A-41D4-BE3F-0157A720AF53}" type="pres">
      <dgm:prSet presAssocID="{581A8A87-7EB2-4CBE-A216-A67B15104A4D}" presName="composite" presStyleCnt="0"/>
      <dgm:spPr/>
    </dgm:pt>
    <dgm:pt modelId="{7194CB7B-E2B6-4442-ABED-A80DABC804DB}" type="pres">
      <dgm:prSet presAssocID="{581A8A87-7EB2-4CBE-A216-A67B15104A4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2C4F2-21D6-4363-B06D-CF7C0E8ED3A2}" type="pres">
      <dgm:prSet presAssocID="{581A8A87-7EB2-4CBE-A216-A67B15104A4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9142FA-47C0-4EE5-8F46-DAE69D86A095}" type="pres">
      <dgm:prSet presAssocID="{F6AC93C0-3800-4487-B515-1A51A214077B}" presName="space" presStyleCnt="0"/>
      <dgm:spPr/>
    </dgm:pt>
    <dgm:pt modelId="{7391FC20-9D0F-4D55-AD29-B027117E1238}" type="pres">
      <dgm:prSet presAssocID="{91A3A67C-04F1-4D1D-B9B1-A3E699DE87E3}" presName="composite" presStyleCnt="0"/>
      <dgm:spPr/>
    </dgm:pt>
    <dgm:pt modelId="{3CDDF114-D5FE-4F85-8719-902C02835B16}" type="pres">
      <dgm:prSet presAssocID="{91A3A67C-04F1-4D1D-B9B1-A3E699DE87E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4440F-3724-4A0E-B71C-4F4A14A17CA4}" type="pres">
      <dgm:prSet presAssocID="{91A3A67C-04F1-4D1D-B9B1-A3E699DE87E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794F46-BC75-43A8-90F9-A06126C129EF}" srcId="{4F6DAD3F-184B-410C-8E69-75D710F189C6}" destId="{F0F981A6-9F03-4DF9-A6BC-E51E1BDC26A9}" srcOrd="6" destOrd="0" parTransId="{BB58A954-9C4F-44D5-A06A-1D6E907801E2}" sibTransId="{A66C94F8-9FCE-4C2C-88D5-721BE082CA10}"/>
    <dgm:cxn modelId="{0547A6FB-B05E-493A-BB33-3DA45B8FCFA1}" srcId="{91A3A67C-04F1-4D1D-B9B1-A3E699DE87E3}" destId="{209BA745-EBC1-4260-BA8C-6E1093B66C06}" srcOrd="1" destOrd="0" parTransId="{684A57E7-058E-4B05-A2DC-5C366435E04B}" sibTransId="{90B72783-4024-41FB-8899-E354AB3B5E2D}"/>
    <dgm:cxn modelId="{1EB30267-1437-45CC-9F1F-66852E40A541}" srcId="{581A8A87-7EB2-4CBE-A216-A67B15104A4D}" destId="{9A7A2651-1F08-4BB3-836C-AB3229F26DA6}" srcOrd="0" destOrd="0" parTransId="{2D7D0E5D-3FBA-4CC0-B5B6-73636BF9DB83}" sibTransId="{8D5F5DEF-349D-4B14-BB21-7B4D93D42C04}"/>
    <dgm:cxn modelId="{C525F6A6-E387-4CD5-B995-512662D19340}" srcId="{4F6DAD3F-184B-410C-8E69-75D710F189C6}" destId="{EBF96CA1-BFC6-42B5-9A25-1E8C9FB93149}" srcOrd="7" destOrd="0" parTransId="{387795D9-575E-428B-8BA5-4CEB7506E708}" sibTransId="{0853AB3A-F8A6-4FBE-8DAF-F3FB9BB1EB0B}"/>
    <dgm:cxn modelId="{CEC43DEC-28E0-4CAD-B6FB-09CF11F2A59F}" type="presOf" srcId="{FFF5A69A-BE4C-47DA-88F8-00ED1FD90BAD}" destId="{0042C4F2-21D6-4363-B06D-CF7C0E8ED3A2}" srcOrd="0" destOrd="2" presId="urn:microsoft.com/office/officeart/2005/8/layout/hList1"/>
    <dgm:cxn modelId="{49B93C47-E9E9-4D1B-A43A-0A7293BB0D69}" type="presOf" srcId="{C3680F47-960F-4874-A6EF-1A1904E62433}" destId="{0042C4F2-21D6-4363-B06D-CF7C0E8ED3A2}" srcOrd="0" destOrd="4" presId="urn:microsoft.com/office/officeart/2005/8/layout/hList1"/>
    <dgm:cxn modelId="{173A7E73-473B-43F3-982E-542AC57E7839}" srcId="{91A3A67C-04F1-4D1D-B9B1-A3E699DE87E3}" destId="{E478EB22-7AA7-4638-B723-31190DDDCDE4}" srcOrd="6" destOrd="0" parTransId="{1D0D8368-9EC1-4FE8-96A3-7CA1DE79A3B9}" sibTransId="{7F32668A-245B-4E94-AC31-1EEE9C6E2944}"/>
    <dgm:cxn modelId="{7507FDFC-29F7-451C-9CA3-ACC9B6B065D8}" type="presOf" srcId="{7BF71A06-13CE-4AFD-B2D7-A39942065DD5}" destId="{0042C4F2-21D6-4363-B06D-CF7C0E8ED3A2}" srcOrd="0" destOrd="7" presId="urn:microsoft.com/office/officeart/2005/8/layout/hList1"/>
    <dgm:cxn modelId="{4CED294A-FFE8-4629-AE0F-A74A46C8C987}" srcId="{91A3A67C-04F1-4D1D-B9B1-A3E699DE87E3}" destId="{0B9B44F0-DF82-436C-B6F4-2128730C6FFC}" srcOrd="3" destOrd="0" parTransId="{022D9A5D-BAD4-41D9-8085-38989D4CFEAC}" sibTransId="{4BA1DE47-3694-41D9-B53E-59989DCB6EA8}"/>
    <dgm:cxn modelId="{426025CD-BB60-46DB-A726-33A9C484F65D}" srcId="{4F6DAD3F-184B-410C-8E69-75D710F189C6}" destId="{BF0AB549-22FD-4C7D-A6CF-71A0FF5AA294}" srcOrd="4" destOrd="0" parTransId="{54B06AE6-1589-480A-BD2A-40A384CCC74B}" sibTransId="{1A515BD7-E101-4F11-8821-235DBDB9BDB6}"/>
    <dgm:cxn modelId="{3AEABFB6-4237-43E6-8E79-32D5A6CC929C}" type="presOf" srcId="{BF0AB549-22FD-4C7D-A6CF-71A0FF5AA294}" destId="{7DC372F7-3345-42A8-A738-A199A7B16804}" srcOrd="0" destOrd="4" presId="urn:microsoft.com/office/officeart/2005/8/layout/hList1"/>
    <dgm:cxn modelId="{52261CE1-3BA8-435A-B07F-2C754C041FDF}" type="presOf" srcId="{EBF96CA1-BFC6-42B5-9A25-1E8C9FB93149}" destId="{7DC372F7-3345-42A8-A738-A199A7B16804}" srcOrd="0" destOrd="7" presId="urn:microsoft.com/office/officeart/2005/8/layout/hList1"/>
    <dgm:cxn modelId="{851649F4-0409-4FB2-9CC1-1629F77CAD8D}" type="presOf" srcId="{CB43DE68-C485-42F1-8164-B88A4B8968E0}" destId="{3044440F-3724-4A0E-B71C-4F4A14A17CA4}" srcOrd="0" destOrd="7" presId="urn:microsoft.com/office/officeart/2005/8/layout/hList1"/>
    <dgm:cxn modelId="{CAAFCE2C-A0BF-4D70-AD4F-259E882C99B7}" type="presOf" srcId="{1DFEBAEE-634C-4AD9-8731-88016320B133}" destId="{7DC372F7-3345-42A8-A738-A199A7B16804}" srcOrd="0" destOrd="2" presId="urn:microsoft.com/office/officeart/2005/8/layout/hList1"/>
    <dgm:cxn modelId="{8C966F27-850A-425E-9445-8A00B0AD4C4B}" type="presOf" srcId="{6C234196-AF49-4F7F-9967-169E1616112F}" destId="{0042C4F2-21D6-4363-B06D-CF7C0E8ED3A2}" srcOrd="0" destOrd="1" presId="urn:microsoft.com/office/officeart/2005/8/layout/hList1"/>
    <dgm:cxn modelId="{3216261E-87B2-4883-B20E-B028C841EB7D}" srcId="{581A8A87-7EB2-4CBE-A216-A67B15104A4D}" destId="{FFF5A69A-BE4C-47DA-88F8-00ED1FD90BAD}" srcOrd="2" destOrd="0" parTransId="{45152029-BC54-47F0-A429-B5023A33AC32}" sibTransId="{F984C1E8-E611-437D-AC3B-F304C3A5862F}"/>
    <dgm:cxn modelId="{33CA2C07-D818-4758-8F64-3AAED16DEBDC}" srcId="{91A3A67C-04F1-4D1D-B9B1-A3E699DE87E3}" destId="{A0AD00CE-A477-4B6C-8414-167F4491C691}" srcOrd="0" destOrd="0" parTransId="{557AE871-8BEB-464F-B1A9-4E925CACD4FA}" sibTransId="{37BE1C91-9D43-47C8-BE92-F1B3468FAD60}"/>
    <dgm:cxn modelId="{35A7D34C-FF11-4A1B-92E7-92F41EBAD746}" type="presOf" srcId="{F0F981A6-9F03-4DF9-A6BC-E51E1BDC26A9}" destId="{7DC372F7-3345-42A8-A738-A199A7B16804}" srcOrd="0" destOrd="6" presId="urn:microsoft.com/office/officeart/2005/8/layout/hList1"/>
    <dgm:cxn modelId="{D4A3BFE3-EF7E-4ADC-A362-D587EFA87382}" type="presOf" srcId="{8B806D51-30E0-4A32-AA5C-3AE3DD051E96}" destId="{3044440F-3724-4A0E-B71C-4F4A14A17CA4}" srcOrd="0" destOrd="2" presId="urn:microsoft.com/office/officeart/2005/8/layout/hList1"/>
    <dgm:cxn modelId="{70FE51ED-44FD-4EC8-856B-663F80471C34}" srcId="{91A3A67C-04F1-4D1D-B9B1-A3E699DE87E3}" destId="{9E81E21E-CD55-48FD-98B4-CC156FC048AC}" srcOrd="5" destOrd="0" parTransId="{E6494E49-A48D-4130-8BCB-82B132C41575}" sibTransId="{75E47A5C-221D-4990-AA90-CCF141CEB2E1}"/>
    <dgm:cxn modelId="{09304CB0-F294-472B-99E7-3E1A55FBEDBC}" srcId="{45EE2472-AE53-498B-B3AA-A13782908600}" destId="{91A3A67C-04F1-4D1D-B9B1-A3E699DE87E3}" srcOrd="2" destOrd="0" parTransId="{CAC0F56E-2486-42F3-85FB-369C366C27C5}" sibTransId="{B7565542-AA6C-49AD-B251-8C486748841D}"/>
    <dgm:cxn modelId="{C0DCF822-D8C1-4403-8E8F-D885F367FDAE}" type="presOf" srcId="{45EE2472-AE53-498B-B3AA-A13782908600}" destId="{D1150536-56E2-483B-A73E-600F664508AD}" srcOrd="0" destOrd="0" presId="urn:microsoft.com/office/officeart/2005/8/layout/hList1"/>
    <dgm:cxn modelId="{78549B3A-3656-43CF-99D9-13E76140AD10}" srcId="{91A3A67C-04F1-4D1D-B9B1-A3E699DE87E3}" destId="{CB43DE68-C485-42F1-8164-B88A4B8968E0}" srcOrd="7" destOrd="0" parTransId="{F6830B75-2472-44DB-822D-3D5CBAC335BF}" sibTransId="{20742316-3B64-4761-B340-93E349F0803B}"/>
    <dgm:cxn modelId="{FE1201D2-93A8-4229-9DF9-F1EA15141F44}" srcId="{4F6DAD3F-184B-410C-8E69-75D710F189C6}" destId="{859467E2-97DA-41CB-839C-E4F07747FCFA}" srcOrd="5" destOrd="0" parTransId="{50B571F3-EE23-406D-A239-0AFF0F629AC2}" sibTransId="{091B04E8-4512-41EC-9494-86E6E180DCEF}"/>
    <dgm:cxn modelId="{E9C2DE24-D35B-4EAA-9C69-BFF030C97448}" type="presOf" srcId="{581A8A87-7EB2-4CBE-A216-A67B15104A4D}" destId="{7194CB7B-E2B6-4442-ABED-A80DABC804DB}" srcOrd="0" destOrd="0" presId="urn:microsoft.com/office/officeart/2005/8/layout/hList1"/>
    <dgm:cxn modelId="{1134EC4D-672B-49BE-A48F-BBCE00DE9768}" type="presOf" srcId="{1DF87C28-04B4-4DD3-AFD1-D822BE912BAE}" destId="{0042C4F2-21D6-4363-B06D-CF7C0E8ED3A2}" srcOrd="0" destOrd="3" presId="urn:microsoft.com/office/officeart/2005/8/layout/hList1"/>
    <dgm:cxn modelId="{E4EC9409-E8B5-4E4B-AC97-24217D95AD22}" type="presOf" srcId="{4F6DAD3F-184B-410C-8E69-75D710F189C6}" destId="{4363B5AF-5F46-4205-9E14-931BBE3BED23}" srcOrd="0" destOrd="0" presId="urn:microsoft.com/office/officeart/2005/8/layout/hList1"/>
    <dgm:cxn modelId="{F9B1E8E7-839C-4AFC-8EE9-7F1FC8BCCD6D}" type="presOf" srcId="{6A766A0A-2002-44DB-89C1-ED052098F82C}" destId="{7DC372F7-3345-42A8-A738-A199A7B16804}" srcOrd="0" destOrd="0" presId="urn:microsoft.com/office/officeart/2005/8/layout/hList1"/>
    <dgm:cxn modelId="{9321AB70-65A2-4D0F-910B-79EC1C2D3BA5}" type="presOf" srcId="{9A7A2651-1F08-4BB3-836C-AB3229F26DA6}" destId="{0042C4F2-21D6-4363-B06D-CF7C0E8ED3A2}" srcOrd="0" destOrd="0" presId="urn:microsoft.com/office/officeart/2005/8/layout/hList1"/>
    <dgm:cxn modelId="{B7097BBC-D816-47CC-A31F-0484CDBA45B6}" srcId="{581A8A87-7EB2-4CBE-A216-A67B15104A4D}" destId="{6C234196-AF49-4F7F-9967-169E1616112F}" srcOrd="1" destOrd="0" parTransId="{066685EA-4B97-4EB0-803D-8AB24647A016}" sibTransId="{F9422D87-F01D-4D42-A3DE-DCF0A022607D}"/>
    <dgm:cxn modelId="{E0F73DA8-182F-4A82-A857-1E8274841042}" srcId="{581A8A87-7EB2-4CBE-A216-A67B15104A4D}" destId="{72A1D650-C1CA-4C9D-B42E-1FE3875544FA}" srcOrd="6" destOrd="0" parTransId="{8C2F474B-F8EA-4555-ABF7-028CA1229647}" sibTransId="{D773BCD6-B171-44F5-8BB8-13336C2FDA25}"/>
    <dgm:cxn modelId="{F01F5464-C8DC-4C63-ABB7-8488271DE387}" srcId="{581A8A87-7EB2-4CBE-A216-A67B15104A4D}" destId="{C3680F47-960F-4874-A6EF-1A1904E62433}" srcOrd="4" destOrd="0" parTransId="{A65B1E26-5A5B-4CB0-8972-5DB5946E9193}" sibTransId="{F05C9A2F-5E63-4EAD-B99A-BDB45592CC20}"/>
    <dgm:cxn modelId="{6B02CF33-3939-48C4-B3F1-B79F3857CE34}" type="presOf" srcId="{E478EB22-7AA7-4638-B723-31190DDDCDE4}" destId="{3044440F-3724-4A0E-B71C-4F4A14A17CA4}" srcOrd="0" destOrd="6" presId="urn:microsoft.com/office/officeart/2005/8/layout/hList1"/>
    <dgm:cxn modelId="{A990316C-B884-4673-865C-200F031B50E4}" srcId="{45EE2472-AE53-498B-B3AA-A13782908600}" destId="{581A8A87-7EB2-4CBE-A216-A67B15104A4D}" srcOrd="1" destOrd="0" parTransId="{A8F2CCBB-F07A-4688-B9EA-8BE87D795917}" sibTransId="{F6AC93C0-3800-4487-B515-1A51A214077B}"/>
    <dgm:cxn modelId="{DAC6C53A-3393-48CC-B1A2-1357E0C3ED47}" type="presOf" srcId="{A0AD00CE-A477-4B6C-8414-167F4491C691}" destId="{3044440F-3724-4A0E-B71C-4F4A14A17CA4}" srcOrd="0" destOrd="0" presId="urn:microsoft.com/office/officeart/2005/8/layout/hList1"/>
    <dgm:cxn modelId="{1440ADA3-7E41-4226-B294-C2DCDD85CBB8}" type="presOf" srcId="{6BB8961D-B5D4-435B-A882-8E90337A1FB9}" destId="{0042C4F2-21D6-4363-B06D-CF7C0E8ED3A2}" srcOrd="0" destOrd="5" presId="urn:microsoft.com/office/officeart/2005/8/layout/hList1"/>
    <dgm:cxn modelId="{0880D1F1-036A-43A4-949A-BACF4CEADB25}" srcId="{4F6DAD3F-184B-410C-8E69-75D710F189C6}" destId="{C7F521A9-C529-4634-B409-5E2D37181D99}" srcOrd="3" destOrd="0" parTransId="{F931E55B-F919-41B0-B334-CBF6A4ACBB59}" sibTransId="{C3DD8632-A26B-4190-A9A4-90CA5CEB40A3}"/>
    <dgm:cxn modelId="{59F527C3-2AE8-41EC-9BEC-945F0ED0D8AD}" type="presOf" srcId="{9E81E21E-CD55-48FD-98B4-CC156FC048AC}" destId="{3044440F-3724-4A0E-B71C-4F4A14A17CA4}" srcOrd="0" destOrd="5" presId="urn:microsoft.com/office/officeart/2005/8/layout/hList1"/>
    <dgm:cxn modelId="{36662DFE-D4C8-49B1-B9B6-F4BF654C91A6}" srcId="{45EE2472-AE53-498B-B3AA-A13782908600}" destId="{4F6DAD3F-184B-410C-8E69-75D710F189C6}" srcOrd="0" destOrd="0" parTransId="{070E6C9B-EB85-4942-8D61-6DFF246E187C}" sibTransId="{3B620BD7-8906-4BDC-B269-E8DF55EB66D1}"/>
    <dgm:cxn modelId="{65377E75-77EF-420E-A3B4-7690FE199C8F}" type="presOf" srcId="{209BA745-EBC1-4260-BA8C-6E1093B66C06}" destId="{3044440F-3724-4A0E-B71C-4F4A14A17CA4}" srcOrd="0" destOrd="1" presId="urn:microsoft.com/office/officeart/2005/8/layout/hList1"/>
    <dgm:cxn modelId="{5048A227-82DD-46AD-87EA-3B83FBD0DD83}" srcId="{581A8A87-7EB2-4CBE-A216-A67B15104A4D}" destId="{6BB8961D-B5D4-435B-A882-8E90337A1FB9}" srcOrd="5" destOrd="0" parTransId="{D0BA44B3-A834-48AE-9E5E-57D22ACD24C4}" sibTransId="{D6FF2A74-2B97-4D6A-BE34-5EBAE58EC956}"/>
    <dgm:cxn modelId="{5E63B498-BB8F-49D1-9FEF-D6CC2569685D}" type="presOf" srcId="{C7F521A9-C529-4634-B409-5E2D37181D99}" destId="{7DC372F7-3345-42A8-A738-A199A7B16804}" srcOrd="0" destOrd="3" presId="urn:microsoft.com/office/officeart/2005/8/layout/hList1"/>
    <dgm:cxn modelId="{1710C4B4-397E-4527-B58B-A0AF0AC68465}" srcId="{581A8A87-7EB2-4CBE-A216-A67B15104A4D}" destId="{1DF87C28-04B4-4DD3-AFD1-D822BE912BAE}" srcOrd="3" destOrd="0" parTransId="{9C029FA7-C3F3-4AF4-B0E2-C473EEA7586A}" sibTransId="{0FBE5DA1-82E0-4B3C-8D4D-C3BAFAF665A6}"/>
    <dgm:cxn modelId="{CF81B641-8D1B-42A6-B32A-2E50913C47F1}" type="presOf" srcId="{859467E2-97DA-41CB-839C-E4F07747FCFA}" destId="{7DC372F7-3345-42A8-A738-A199A7B16804}" srcOrd="0" destOrd="5" presId="urn:microsoft.com/office/officeart/2005/8/layout/hList1"/>
    <dgm:cxn modelId="{9FA5F3CD-A858-4C76-939E-B7400955C4FB}" type="presOf" srcId="{72A1D650-C1CA-4C9D-B42E-1FE3875544FA}" destId="{0042C4F2-21D6-4363-B06D-CF7C0E8ED3A2}" srcOrd="0" destOrd="6" presId="urn:microsoft.com/office/officeart/2005/8/layout/hList1"/>
    <dgm:cxn modelId="{1ECA9E92-918E-4330-B2F8-C3C5C1DB7CA0}" type="presOf" srcId="{91A3A67C-04F1-4D1D-B9B1-A3E699DE87E3}" destId="{3CDDF114-D5FE-4F85-8719-902C02835B16}" srcOrd="0" destOrd="0" presId="urn:microsoft.com/office/officeart/2005/8/layout/hList1"/>
    <dgm:cxn modelId="{93091E20-0DD0-4DDD-BF0A-FBC57C407117}" type="presOf" srcId="{0B9B44F0-DF82-436C-B6F4-2128730C6FFC}" destId="{3044440F-3724-4A0E-B71C-4F4A14A17CA4}" srcOrd="0" destOrd="3" presId="urn:microsoft.com/office/officeart/2005/8/layout/hList1"/>
    <dgm:cxn modelId="{90418E91-6453-4E81-B749-35F6008E14B7}" srcId="{91A3A67C-04F1-4D1D-B9B1-A3E699DE87E3}" destId="{3F25C459-4CB6-4BC6-AC46-C30C738F4624}" srcOrd="4" destOrd="0" parTransId="{A69CF71D-D03D-46AE-9A96-9C34D8DA85D6}" sibTransId="{6EF935BF-A3B5-4A6B-8AE2-F767697A47F6}"/>
    <dgm:cxn modelId="{E0F827D2-CA96-45A3-9F89-D7D7E2CC7462}" srcId="{4F6DAD3F-184B-410C-8E69-75D710F189C6}" destId="{4924293C-6B34-459D-8CFF-3FF6EDF46650}" srcOrd="1" destOrd="0" parTransId="{8DC49DE2-59EE-426D-9DC1-F6DA7140568A}" sibTransId="{58D6A204-5FD5-4206-800D-69F52D0C5867}"/>
    <dgm:cxn modelId="{5BAAC9D4-0978-4172-A7D4-1A4912B945EA}" srcId="{4F6DAD3F-184B-410C-8E69-75D710F189C6}" destId="{6A766A0A-2002-44DB-89C1-ED052098F82C}" srcOrd="0" destOrd="0" parTransId="{7027287B-1F9F-49B3-852B-33C59090BD28}" sibTransId="{6B36BC6B-4A34-4A6A-B59C-34C7603A2C42}"/>
    <dgm:cxn modelId="{454D8E2B-67D1-4F5E-BFC4-95ECFCA91E78}" srcId="{581A8A87-7EB2-4CBE-A216-A67B15104A4D}" destId="{7BF71A06-13CE-4AFD-B2D7-A39942065DD5}" srcOrd="7" destOrd="0" parTransId="{D7B06D48-753C-4286-8893-DD6260ADD297}" sibTransId="{D4E92E5D-10C8-41DC-BDC8-9BE23AA33647}"/>
    <dgm:cxn modelId="{7EDB96C2-B272-43BD-8027-E064E1A6436C}" srcId="{4F6DAD3F-184B-410C-8E69-75D710F189C6}" destId="{1DFEBAEE-634C-4AD9-8731-88016320B133}" srcOrd="2" destOrd="0" parTransId="{6B2D4FD0-9286-4C12-ABD7-747B63FA1968}" sibTransId="{25EDCEC3-CAA7-4D3D-A3D0-00DBD2A59F38}"/>
    <dgm:cxn modelId="{F9FEDAA5-045B-4BB4-9F2A-05610FC72224}" type="presOf" srcId="{4924293C-6B34-459D-8CFF-3FF6EDF46650}" destId="{7DC372F7-3345-42A8-A738-A199A7B16804}" srcOrd="0" destOrd="1" presId="urn:microsoft.com/office/officeart/2005/8/layout/hList1"/>
    <dgm:cxn modelId="{AD6D146B-5B0D-4FC1-8F0B-B25313AC7D0D}" srcId="{91A3A67C-04F1-4D1D-B9B1-A3E699DE87E3}" destId="{8B806D51-30E0-4A32-AA5C-3AE3DD051E96}" srcOrd="2" destOrd="0" parTransId="{3DE4B1D8-45CF-443B-AA5C-5BE134C3D56A}" sibTransId="{A1FC5AF1-F54D-4A63-A03C-E4C3688CB616}"/>
    <dgm:cxn modelId="{D044E032-3053-49EB-A071-607340D5278C}" type="presOf" srcId="{3F25C459-4CB6-4BC6-AC46-C30C738F4624}" destId="{3044440F-3724-4A0E-B71C-4F4A14A17CA4}" srcOrd="0" destOrd="4" presId="urn:microsoft.com/office/officeart/2005/8/layout/hList1"/>
    <dgm:cxn modelId="{64840061-558F-4E13-902F-02CDFB2D396E}" type="presParOf" srcId="{D1150536-56E2-483B-A73E-600F664508AD}" destId="{5D9A24BF-A3D0-43F3-9E6F-8D1C98C092B4}" srcOrd="0" destOrd="0" presId="urn:microsoft.com/office/officeart/2005/8/layout/hList1"/>
    <dgm:cxn modelId="{6255518E-D9D7-408E-81D4-A94DCC0B89D6}" type="presParOf" srcId="{5D9A24BF-A3D0-43F3-9E6F-8D1C98C092B4}" destId="{4363B5AF-5F46-4205-9E14-931BBE3BED23}" srcOrd="0" destOrd="0" presId="urn:microsoft.com/office/officeart/2005/8/layout/hList1"/>
    <dgm:cxn modelId="{D35BB1C7-2AA1-4457-BF9D-9B5A76C4964A}" type="presParOf" srcId="{5D9A24BF-A3D0-43F3-9E6F-8D1C98C092B4}" destId="{7DC372F7-3345-42A8-A738-A199A7B16804}" srcOrd="1" destOrd="0" presId="urn:microsoft.com/office/officeart/2005/8/layout/hList1"/>
    <dgm:cxn modelId="{83C90969-B7C3-4535-8E52-BE01462A2516}" type="presParOf" srcId="{D1150536-56E2-483B-A73E-600F664508AD}" destId="{25676A18-C121-4595-B884-873DB9751A52}" srcOrd="1" destOrd="0" presId="urn:microsoft.com/office/officeart/2005/8/layout/hList1"/>
    <dgm:cxn modelId="{DEC53730-7ABD-4A6C-BEAD-94D252FC9142}" type="presParOf" srcId="{D1150536-56E2-483B-A73E-600F664508AD}" destId="{B8791B0E-8B3A-41D4-BE3F-0157A720AF53}" srcOrd="2" destOrd="0" presId="urn:microsoft.com/office/officeart/2005/8/layout/hList1"/>
    <dgm:cxn modelId="{CAFB2621-19A4-4B56-A7FC-3B354ED3E53C}" type="presParOf" srcId="{B8791B0E-8B3A-41D4-BE3F-0157A720AF53}" destId="{7194CB7B-E2B6-4442-ABED-A80DABC804DB}" srcOrd="0" destOrd="0" presId="urn:microsoft.com/office/officeart/2005/8/layout/hList1"/>
    <dgm:cxn modelId="{191C8D6E-4A5B-4F42-862A-196F53973C63}" type="presParOf" srcId="{B8791B0E-8B3A-41D4-BE3F-0157A720AF53}" destId="{0042C4F2-21D6-4363-B06D-CF7C0E8ED3A2}" srcOrd="1" destOrd="0" presId="urn:microsoft.com/office/officeart/2005/8/layout/hList1"/>
    <dgm:cxn modelId="{F203579E-0067-43E9-BF88-96B4DC247B5D}" type="presParOf" srcId="{D1150536-56E2-483B-A73E-600F664508AD}" destId="{E49142FA-47C0-4EE5-8F46-DAE69D86A095}" srcOrd="3" destOrd="0" presId="urn:microsoft.com/office/officeart/2005/8/layout/hList1"/>
    <dgm:cxn modelId="{322FAFD5-23C2-4C61-B858-6572E61262EB}" type="presParOf" srcId="{D1150536-56E2-483B-A73E-600F664508AD}" destId="{7391FC20-9D0F-4D55-AD29-B027117E1238}" srcOrd="4" destOrd="0" presId="urn:microsoft.com/office/officeart/2005/8/layout/hList1"/>
    <dgm:cxn modelId="{85E86D28-F204-43F9-BFD7-3015A43DFEEF}" type="presParOf" srcId="{7391FC20-9D0F-4D55-AD29-B027117E1238}" destId="{3CDDF114-D5FE-4F85-8719-902C02835B16}" srcOrd="0" destOrd="0" presId="urn:microsoft.com/office/officeart/2005/8/layout/hList1"/>
    <dgm:cxn modelId="{F30A7326-B4C2-4738-91E7-83056B5592F8}" type="presParOf" srcId="{7391FC20-9D0F-4D55-AD29-B027117E1238}" destId="{3044440F-3724-4A0E-B71C-4F4A14A17CA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3B5AF-5F46-4205-9E14-931BBE3BED23}">
      <dsp:nvSpPr>
        <dsp:cNvPr id="0" name=""/>
        <dsp:cNvSpPr/>
      </dsp:nvSpPr>
      <dsp:spPr>
        <a:xfrm>
          <a:off x="2571" y="413762"/>
          <a:ext cx="2507456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2000" kern="1200" dirty="0" smtClean="0"/>
            <a:t>MSE basics</a:t>
          </a:r>
          <a:endParaRPr lang="en-US" sz="2000" kern="1200" dirty="0"/>
        </a:p>
      </dsp:txBody>
      <dsp:txXfrm>
        <a:off x="2571" y="413762"/>
        <a:ext cx="2507456" cy="576000"/>
      </dsp:txXfrm>
    </dsp:sp>
    <dsp:sp modelId="{7DC372F7-3345-42A8-A738-A199A7B16804}">
      <dsp:nvSpPr>
        <dsp:cNvPr id="0" name=""/>
        <dsp:cNvSpPr/>
      </dsp:nvSpPr>
      <dsp:spPr>
        <a:xfrm>
          <a:off x="2571" y="989762"/>
          <a:ext cx="2507456" cy="31224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Licensing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Search topics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Social profiles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Analytics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Social Center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Activity Map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Alerts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Feature roadmap</a:t>
          </a:r>
          <a:endParaRPr lang="en-US" sz="2000" kern="1200" dirty="0"/>
        </a:p>
      </dsp:txBody>
      <dsp:txXfrm>
        <a:off x="2571" y="989762"/>
        <a:ext cx="2507456" cy="3122437"/>
      </dsp:txXfrm>
    </dsp:sp>
    <dsp:sp modelId="{7194CB7B-E2B6-4442-ABED-A80DABC804DB}">
      <dsp:nvSpPr>
        <dsp:cNvPr id="0" name=""/>
        <dsp:cNvSpPr/>
      </dsp:nvSpPr>
      <dsp:spPr>
        <a:xfrm>
          <a:off x="2861071" y="413762"/>
          <a:ext cx="2507456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2000" kern="1200" dirty="0" smtClean="0"/>
            <a:t>CRM integration</a:t>
          </a:r>
          <a:endParaRPr lang="en-US" sz="2000" kern="1200" dirty="0"/>
        </a:p>
      </dsp:txBody>
      <dsp:txXfrm>
        <a:off x="2861071" y="413762"/>
        <a:ext cx="2507456" cy="576000"/>
      </dsp:txXfrm>
    </dsp:sp>
    <dsp:sp modelId="{0042C4F2-21D6-4363-B06D-CF7C0E8ED3A2}">
      <dsp:nvSpPr>
        <dsp:cNvPr id="0" name=""/>
        <dsp:cNvSpPr/>
      </dsp:nvSpPr>
      <dsp:spPr>
        <a:xfrm>
          <a:off x="2861071" y="989762"/>
          <a:ext cx="2507456" cy="31224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MSE to CRM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CRM to MSE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Social profiles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Social activities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MSE Link-to-CRM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Record creation rules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Channel properties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Current limitations</a:t>
          </a:r>
          <a:endParaRPr lang="en-US" sz="2000" kern="1200" dirty="0"/>
        </a:p>
      </dsp:txBody>
      <dsp:txXfrm>
        <a:off x="2861071" y="989762"/>
        <a:ext cx="2507456" cy="3122437"/>
      </dsp:txXfrm>
    </dsp:sp>
    <dsp:sp modelId="{3CDDF114-D5FE-4F85-8719-902C02835B16}">
      <dsp:nvSpPr>
        <dsp:cNvPr id="0" name=""/>
        <dsp:cNvSpPr/>
      </dsp:nvSpPr>
      <dsp:spPr>
        <a:xfrm>
          <a:off x="5719571" y="413762"/>
          <a:ext cx="2507456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2000" kern="1200" dirty="0" smtClean="0"/>
            <a:t>CRM customization</a:t>
          </a:r>
          <a:endParaRPr lang="en-US" sz="2000" kern="1200" dirty="0"/>
        </a:p>
      </dsp:txBody>
      <dsp:txXfrm>
        <a:off x="5719571" y="413762"/>
        <a:ext cx="2507456" cy="576000"/>
      </dsp:txXfrm>
    </dsp:sp>
    <dsp:sp modelId="{3044440F-3724-4A0E-B71C-4F4A14A17CA4}">
      <dsp:nvSpPr>
        <dsp:cNvPr id="0" name=""/>
        <dsp:cNvSpPr/>
      </dsp:nvSpPr>
      <dsp:spPr>
        <a:xfrm>
          <a:off x="5719571" y="989762"/>
          <a:ext cx="2507456" cy="31224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Mobile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Dashboards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Custom entities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Workflows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Navigation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Search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Entity images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2000" kern="1200" dirty="0" smtClean="0"/>
            <a:t>External profiles</a:t>
          </a:r>
          <a:endParaRPr lang="en-US" sz="2000" kern="1200" dirty="0"/>
        </a:p>
      </dsp:txBody>
      <dsp:txXfrm>
        <a:off x="5719571" y="989762"/>
        <a:ext cx="2507456" cy="3122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C073C-CA0F-4B51-86D5-B13E2695F0A1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 dirty="0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91832-BE51-4C5E-BE95-1D56B9C29E95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53675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1772816"/>
            <a:ext cx="77724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3501008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E524-6BC0-4787-95C5-C72B8592B78C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2F54-FEF5-4C51-AD41-BCEAD3422049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E524-6BC0-4787-95C5-C72B8592B78C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2F54-FEF5-4C51-AD41-BCEAD3422049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63072" cy="1143000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64502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E524-6BC0-4787-95C5-C72B8592B78C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2F54-FEF5-4C51-AD41-BCEAD3422049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E524-6BC0-4787-95C5-C72B8592B78C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2F54-FEF5-4C51-AD41-BCEAD3422049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E524-6BC0-4787-95C5-C72B8592B78C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2F54-FEF5-4C51-AD41-BCEAD3422049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E524-6BC0-4787-95C5-C72B8592B78C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2F54-FEF5-4C51-AD41-BCEAD3422049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E524-6BC0-4787-95C5-C72B8592B78C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2F54-FEF5-4C51-AD41-BCEAD3422049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E524-6BC0-4787-95C5-C72B8592B78C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2F54-FEF5-4C51-AD41-BCEAD3422049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E524-6BC0-4787-95C5-C72B8592B78C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2F54-FEF5-4C51-AD41-BCEAD3422049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E524-6BC0-4787-95C5-C72B8592B78C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2F54-FEF5-4C51-AD41-BCEAD3422049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B6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 descr="cloud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52536" y="4778077"/>
            <a:ext cx="2705100" cy="1819275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590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3E524-6BC0-4787-95C5-C72B8592B78C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2F54-FEF5-4C51-AD41-BCEAD3422049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Kuva 6" descr="city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5376624"/>
            <a:ext cx="9144000" cy="1508760"/>
          </a:xfrm>
          <a:prstGeom prst="rect">
            <a:avLst/>
          </a:prstGeom>
        </p:spPr>
      </p:pic>
      <p:pic>
        <p:nvPicPr>
          <p:cNvPr id="9" name="Kuva 8" descr="logo_bc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67944" y="-323225"/>
            <a:ext cx="5687616" cy="3896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0B6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EE37C-AC12-4BDA-B7AE-D0C3DB4B341E}" type="datetimeFigureOut">
              <a:rPr lang="fi-FI" smtClean="0"/>
              <a:pPr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6CCA3-C34D-4E21-BA24-327A65CEE13D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Kuva 6" descr="logo_bc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96136" y="-243408"/>
            <a:ext cx="3815408" cy="26137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790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8" name="Kuva 7" descr="logo_b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96136" y="-243408"/>
            <a:ext cx="3815408" cy="2613705"/>
          </a:xfrm>
          <a:prstGeom prst="rect">
            <a:avLst/>
          </a:prstGeom>
        </p:spPr>
      </p:pic>
      <p:pic>
        <p:nvPicPr>
          <p:cNvPr id="9" name="Kuva 8" descr="city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5376624"/>
            <a:ext cx="9144000" cy="1508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rgbClr val="52C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1321296" y="44624"/>
            <a:ext cx="59870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28542-833B-490F-A2E7-8CA93ACE653C}" type="datetimeFigureOut">
              <a:rPr lang="fi-FI" smtClean="0"/>
              <a:t>18.11.2015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DACFC-355D-4675-8033-412203FFBB8E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8" name="Kuva 7" descr="logo_b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96136" y="-243408"/>
            <a:ext cx="3815408" cy="2613705"/>
          </a:xfrm>
          <a:prstGeom prst="rect">
            <a:avLst/>
          </a:prstGeom>
        </p:spPr>
      </p:pic>
      <p:sp>
        <p:nvSpPr>
          <p:cNvPr id="11" name="Suorakulmio 10"/>
          <p:cNvSpPr/>
          <p:nvPr/>
        </p:nvSpPr>
        <p:spPr>
          <a:xfrm>
            <a:off x="0" y="6696744"/>
            <a:ext cx="9144000" cy="18864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12" name="Kuva 11" descr="clou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116632"/>
            <a:ext cx="1656184" cy="11138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e16u1" TargetMode="External"/><Relationship Id="rId2" Type="http://schemas.openxmlformats.org/officeDocument/2006/relationships/hyperlink" Target="http://bit.ly/mse15u12" TargetMode="Externa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://bit.ly/crmnext" TargetMode="External"/><Relationship Id="rId4" Type="http://schemas.openxmlformats.org/officeDocument/2006/relationships/hyperlink" Target="http://bit.ly/msene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urvivingcrm.com/" TargetMode="External"/><Relationship Id="rId2" Type="http://schemas.openxmlformats.org/officeDocument/2006/relationships/hyperlink" Target="http://www.digitalillustrated.com/" TargetMode="Externa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.jpg"/><Relationship Id="rId4" Type="http://schemas.openxmlformats.org/officeDocument/2006/relationships/hyperlink" Target="https://twitter.com/jukka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rmimg" TargetMode="External"/><Relationship Id="rId2" Type="http://schemas.openxmlformats.org/officeDocument/2006/relationships/hyperlink" Target="https://twitter.com/RajYRaman" TargetMode="Externa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survivingcrm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4" Type="http://schemas.openxmlformats.org/officeDocument/2006/relationships/hyperlink" Target="http://www.slideshare.net/lauraannerobinson/building-your-business-hub-microsoft-dynamics-crm-and-social-technologi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4" Type="http://schemas.openxmlformats.org/officeDocument/2006/relationships/hyperlink" Target="http://www.zdnet.com/article/microsoft-delivers-service-for-integrating-social-web-data-into-business-app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Microsoft Social Engagement Together with Dynamics CRM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smtClean="0"/>
              <a:t>Jukka Niiranen</a:t>
            </a:r>
          </a:p>
          <a:p>
            <a:r>
              <a:rPr lang="fi-FI" dirty="0" smtClean="0"/>
              <a:t>2015-11-17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4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Licensing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3324774" cy="4525963"/>
          </a:xfrm>
        </p:spPr>
        <p:txBody>
          <a:bodyPr>
            <a:normAutofit fontScale="70000" lnSpcReduction="20000"/>
          </a:bodyPr>
          <a:lstStyle/>
          <a:p>
            <a:r>
              <a:rPr lang="fi-FI" b="1" dirty="0" smtClean="0"/>
              <a:t>MSE Professional</a:t>
            </a:r>
          </a:p>
          <a:p>
            <a:pPr lvl="1"/>
            <a:r>
              <a:rPr lang="fi-FI" dirty="0" smtClean="0"/>
              <a:t>Included in CRM Online Professional (for 10+ users), or purchased separately</a:t>
            </a:r>
          </a:p>
          <a:p>
            <a:pPr lvl="1"/>
            <a:r>
              <a:rPr lang="fi-FI" dirty="0" smtClean="0"/>
              <a:t>Access (almost) all MSE features</a:t>
            </a:r>
          </a:p>
          <a:p>
            <a:pPr lvl="1"/>
            <a:r>
              <a:rPr lang="fi-FI" dirty="0" smtClean="0"/>
              <a:t>Search 10k posts/month</a:t>
            </a:r>
          </a:p>
          <a:p>
            <a:r>
              <a:rPr lang="fi-FI" b="1" dirty="0" smtClean="0"/>
              <a:t>MSE Enterprise</a:t>
            </a:r>
          </a:p>
          <a:p>
            <a:pPr lvl="1"/>
            <a:r>
              <a:rPr lang="fi-FI" dirty="0" smtClean="0"/>
              <a:t>Included in CRM Online Enterprise, or purchased separately</a:t>
            </a:r>
          </a:p>
          <a:p>
            <a:pPr lvl="1"/>
            <a:r>
              <a:rPr lang="fi-FI" i="1" dirty="0" smtClean="0"/>
              <a:t>Required for linking MSE posts to CRM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2" y="1700808"/>
            <a:ext cx="5461592" cy="42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6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Search Topics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760"/>
            <a:ext cx="4909067" cy="4608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276872"/>
            <a:ext cx="4102232" cy="417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ular Callout 4"/>
          <p:cNvSpPr/>
          <p:nvPr/>
        </p:nvSpPr>
        <p:spPr>
          <a:xfrm>
            <a:off x="107504" y="5685631"/>
            <a:ext cx="3240360" cy="936104"/>
          </a:xfrm>
          <a:prstGeom prst="wedgeRoundRectCallout">
            <a:avLst>
              <a:gd name="adj1" fmla="val -125"/>
              <a:gd name="adj2" fmla="val -176376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Topics consist of rules for either keyword search or specific FB page / Twitter profile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084168" y="4464429"/>
            <a:ext cx="2736304" cy="1577032"/>
          </a:xfrm>
          <a:prstGeom prst="wedgeRoundRectCallout">
            <a:avLst>
              <a:gd name="adj1" fmla="val -72428"/>
              <a:gd name="adj2" fmla="val 66623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Keyword rules are targeted to sources &amp; languages, with sets of keyword inclusion/exclusion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0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Social Profiles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2776"/>
            <a:ext cx="8388372" cy="511256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475656" y="5013176"/>
            <a:ext cx="2232248" cy="936104"/>
          </a:xfrm>
          <a:prstGeom prst="wedgeRoundRectCallout">
            <a:avLst>
              <a:gd name="adj1" fmla="val -44203"/>
              <a:gd name="adj2" fmla="val -235873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Authorize MSE to post from your Twitter &amp; FB profiles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779912" y="5481228"/>
            <a:ext cx="2232248" cy="936104"/>
          </a:xfrm>
          <a:prstGeom prst="wedgeRoundRectCallout">
            <a:avLst>
              <a:gd name="adj1" fmla="val 53364"/>
              <a:gd name="adj2" fmla="val -101783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Authorize other MSE users to posts as shared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92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Analytics: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8352928" cy="5231911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995936" y="1556792"/>
            <a:ext cx="2232248" cy="936104"/>
          </a:xfrm>
          <a:prstGeom prst="wedgeRoundRectCallout">
            <a:avLst>
              <a:gd name="adj1" fmla="val -136929"/>
              <a:gd name="adj2" fmla="val -550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Analyze post data via 5 preconfigured dashboards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7092280" y="5733256"/>
            <a:ext cx="1337320" cy="936104"/>
          </a:xfrm>
          <a:prstGeom prst="wedgeRoundRectCallout">
            <a:avLst>
              <a:gd name="adj1" fmla="val -91553"/>
              <a:gd name="adj2" fmla="val -103559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Drill into charts for details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596336" y="3102278"/>
            <a:ext cx="1337320" cy="936104"/>
          </a:xfrm>
          <a:prstGeom prst="wedgeRoundRectCallout">
            <a:avLst>
              <a:gd name="adj1" fmla="val 19713"/>
              <a:gd name="adj2" fmla="val -120431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Download data to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1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Analytics: posts &amp; filters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8345837" cy="5328592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076056" y="2924944"/>
            <a:ext cx="2304256" cy="1703748"/>
          </a:xfrm>
          <a:prstGeom prst="wedgeRoundRectCallout">
            <a:avLst>
              <a:gd name="adj1" fmla="val -118170"/>
              <a:gd name="adj2" fmla="val -22506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Filter analysis data set by keyword, source, language, sentiment, reach, location...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1187624" y="5362204"/>
            <a:ext cx="1440160" cy="1199692"/>
          </a:xfrm>
          <a:prstGeom prst="wedgeRoundRectCallout">
            <a:avLst>
              <a:gd name="adj1" fmla="val -35629"/>
              <a:gd name="adj2" fmla="val -85560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Drill into stream of matching posts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39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Social Center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8387155" cy="5328592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2500881" y="2204864"/>
            <a:ext cx="2088232" cy="936104"/>
          </a:xfrm>
          <a:prstGeom prst="wedgeRoundRectCallout">
            <a:avLst>
              <a:gd name="adj1" fmla="val -35629"/>
              <a:gd name="adj2" fmla="val -85560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Configure personal set of post streams to follow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355976" y="4437112"/>
            <a:ext cx="1728192" cy="1224136"/>
          </a:xfrm>
          <a:prstGeom prst="wedgeRoundRectCallout">
            <a:avLst>
              <a:gd name="adj1" fmla="val 67306"/>
              <a:gd name="adj2" fmla="val -8825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Filter stream content, share streams with other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89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Activity Map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507397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2987824" y="2492896"/>
            <a:ext cx="2232248" cy="1296144"/>
          </a:xfrm>
          <a:prstGeom prst="wedgeRoundRectCallout">
            <a:avLst>
              <a:gd name="adj1" fmla="val 15171"/>
              <a:gd name="adj2" fmla="val -91558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Show live buzz/sentiment map of posts from last 30min – 24h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40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Alerts</a:t>
            </a:r>
            <a:endParaRPr lang="en-US" dirty="0"/>
          </a:p>
        </p:txBody>
      </p:sp>
      <p:pic>
        <p:nvPicPr>
          <p:cNvPr id="1026" name="Picture 2" descr="C:\Users\Jukka\AppData\Local\Temp\SNAGHTML1f86bf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6048671" cy="414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68" y="4045502"/>
            <a:ext cx="3984811" cy="255185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395536" y="3397430"/>
            <a:ext cx="2016224" cy="1296144"/>
          </a:xfrm>
          <a:prstGeom prst="wedgeRoundRectCallout">
            <a:avLst>
              <a:gd name="adj1" fmla="val 15171"/>
              <a:gd name="adj2" fmla="val -91558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Set up trend or post alerts for specific searches or accounts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372200" y="2672786"/>
            <a:ext cx="2499485" cy="1296144"/>
          </a:xfrm>
          <a:prstGeom prst="wedgeRoundRectCallout">
            <a:avLst>
              <a:gd name="adj1" fmla="val 4529"/>
              <a:gd name="adj2" fmla="val 114313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Deliver email notifications to specific addresses when alert criteria is 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50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MSE feature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i-FI" dirty="0" smtClean="0"/>
              <a:t>MSE is currently adding new features with a monthly release cadence</a:t>
            </a:r>
          </a:p>
          <a:p>
            <a:pPr lvl="1"/>
            <a:r>
              <a:rPr lang="fi-FI" dirty="0" smtClean="0"/>
              <a:t>2015 </a:t>
            </a:r>
            <a:r>
              <a:rPr lang="fi-FI" dirty="0"/>
              <a:t>Update 1.2 (</a:t>
            </a:r>
            <a:r>
              <a:rPr lang="fi-FI" dirty="0">
                <a:hlinkClick r:id="rId2"/>
              </a:rPr>
              <a:t>http://</a:t>
            </a:r>
            <a:r>
              <a:rPr lang="fi-FI" dirty="0" smtClean="0">
                <a:hlinkClick r:id="rId2"/>
              </a:rPr>
              <a:t>bit.ly/mse15u12</a:t>
            </a:r>
            <a:r>
              <a:rPr lang="fi-FI" dirty="0" smtClean="0"/>
              <a:t>): link social posts to CRM</a:t>
            </a:r>
          </a:p>
          <a:p>
            <a:pPr lvl="1"/>
            <a:r>
              <a:rPr lang="fi-FI" dirty="0" smtClean="0"/>
              <a:t>2016 </a:t>
            </a:r>
            <a:r>
              <a:rPr lang="fi-FI" dirty="0"/>
              <a:t>Update 1 (</a:t>
            </a:r>
            <a:r>
              <a:rPr lang="fi-FI" dirty="0">
                <a:hlinkClick r:id="rId3"/>
              </a:rPr>
              <a:t>http://</a:t>
            </a:r>
            <a:r>
              <a:rPr lang="fi-FI" dirty="0" smtClean="0">
                <a:hlinkClick r:id="rId3"/>
              </a:rPr>
              <a:t>bit.ly/mse16u1</a:t>
            </a:r>
            <a:r>
              <a:rPr lang="fi-FI" dirty="0" smtClean="0"/>
              <a:t>): create new posts, not just replies</a:t>
            </a:r>
          </a:p>
          <a:p>
            <a:r>
              <a:rPr lang="fi-FI" dirty="0" smtClean="0"/>
              <a:t>More social channels coming in future releases, incl. custom sources via RSS</a:t>
            </a:r>
          </a:p>
          <a:p>
            <a:pPr lvl="1"/>
            <a:r>
              <a:rPr lang="fi-FI" dirty="0"/>
              <a:t>C</a:t>
            </a:r>
            <a:r>
              <a:rPr lang="fi-FI" dirty="0" smtClean="0"/>
              <a:t>urrently only Facebook &amp; Twitter supported</a:t>
            </a:r>
          </a:p>
          <a:p>
            <a:r>
              <a:rPr lang="fi-FI" dirty="0" smtClean="0"/>
              <a:t>More sentiment languages continuously added</a:t>
            </a:r>
          </a:p>
          <a:p>
            <a:pPr lvl="1"/>
            <a:r>
              <a:rPr lang="fi-FI" dirty="0" smtClean="0"/>
              <a:t>Currently 20 for search language, 15 for sentiment analysis</a:t>
            </a:r>
          </a:p>
          <a:p>
            <a:r>
              <a:rPr lang="fi-FI" dirty="0" smtClean="0"/>
              <a:t>Keep </a:t>
            </a:r>
            <a:r>
              <a:rPr lang="fi-FI" dirty="0"/>
              <a:t>an eye on the ”What’s New” page for Social Engagement at </a:t>
            </a:r>
            <a:r>
              <a:rPr lang="fi-FI" dirty="0">
                <a:hlinkClick r:id="rId4"/>
              </a:rPr>
              <a:t>http://</a:t>
            </a:r>
            <a:r>
              <a:rPr lang="fi-FI" dirty="0" smtClean="0">
                <a:hlinkClick r:id="rId4"/>
              </a:rPr>
              <a:t>bit.ly/msenew</a:t>
            </a:r>
            <a:r>
              <a:rPr lang="fi-FI" dirty="0" smtClean="0"/>
              <a:t> </a:t>
            </a:r>
          </a:p>
          <a:p>
            <a:r>
              <a:rPr lang="fi-FI" dirty="0" smtClean="0"/>
              <a:t>Read about MSE 2016 roadmap from </a:t>
            </a:r>
            <a:r>
              <a:rPr lang="fi-FI" dirty="0"/>
              <a:t>”Get Ready” page </a:t>
            </a:r>
            <a:r>
              <a:rPr lang="fi-FI" dirty="0" smtClean="0"/>
              <a:t>for Dynamics CRM at </a:t>
            </a:r>
            <a:r>
              <a:rPr lang="fi-FI" dirty="0">
                <a:hlinkClick r:id="rId5"/>
              </a:rPr>
              <a:t>http://</a:t>
            </a:r>
            <a:r>
              <a:rPr lang="fi-FI" dirty="0" smtClean="0">
                <a:hlinkClick r:id="rId5"/>
              </a:rPr>
              <a:t>bit.ly/crmnext</a:t>
            </a:r>
            <a:r>
              <a:rPr lang="fi-FI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2154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MSE 2016 roadmap items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440261"/>
            <a:ext cx="2038820" cy="3149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6" y="1298082"/>
            <a:ext cx="2168239" cy="1934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647" y="1323835"/>
            <a:ext cx="4710842" cy="3401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73" y="5043661"/>
            <a:ext cx="3744416" cy="154646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918463" y="1293712"/>
            <a:ext cx="2009879" cy="607634"/>
          </a:xfrm>
          <a:prstGeom prst="wedgeRoundRectCallout">
            <a:avLst>
              <a:gd name="adj1" fmla="val -40664"/>
              <a:gd name="adj2" fmla="val 184788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Create new posts, not just replies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226228" y="4007080"/>
            <a:ext cx="1095067" cy="1008112"/>
          </a:xfrm>
          <a:prstGeom prst="wedgeRoundRectCallout">
            <a:avLst>
              <a:gd name="adj1" fmla="val 121785"/>
              <a:gd name="adj2" fmla="val 25643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View author profiles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6876256" y="1700808"/>
            <a:ext cx="2009879" cy="607634"/>
          </a:xfrm>
          <a:prstGeom prst="wedgeRoundRectCallout">
            <a:avLst>
              <a:gd name="adj1" fmla="val -83677"/>
              <a:gd name="adj2" fmla="val -91557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Social Selling app for sales users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755202" y="5457460"/>
            <a:ext cx="1368152" cy="927505"/>
          </a:xfrm>
          <a:prstGeom prst="wedgeRoundRectCallout">
            <a:avLst>
              <a:gd name="adj1" fmla="val 97938"/>
              <a:gd name="adj2" fmla="val -45331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Automatic tagging of posts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7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Questions of the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What main features does MS Social Engagement (MSE) offer today?</a:t>
            </a:r>
          </a:p>
          <a:p>
            <a:r>
              <a:rPr lang="fi-FI" dirty="0" smtClean="0"/>
              <a:t>How can Dynamics CRM customers take advantage of the standard intergration to MSE?</a:t>
            </a:r>
          </a:p>
          <a:p>
            <a:r>
              <a:rPr lang="fi-FI" dirty="0" smtClean="0"/>
              <a:t>What type of customization opportunities are there for making use of social data inside CRM?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13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MSE and CRM Integration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65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Connecting MSE to CRM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8839"/>
          </a:xfrm>
        </p:spPr>
        <p:txBody>
          <a:bodyPr>
            <a:normAutofit fontScale="77500" lnSpcReduction="20000"/>
          </a:bodyPr>
          <a:lstStyle/>
          <a:p>
            <a:r>
              <a:rPr lang="fi-FI" dirty="0" smtClean="0"/>
              <a:t>Integration used for pushing social posts &amp; profiles to CRM</a:t>
            </a:r>
          </a:p>
          <a:p>
            <a:r>
              <a:rPr lang="fi-FI" dirty="0" smtClean="0"/>
              <a:t>Currently only CRM Online 2015 Update 1 supported, on-prem support coming with 2016</a:t>
            </a:r>
          </a:p>
          <a:p>
            <a:pPr lvl="1"/>
            <a:r>
              <a:rPr lang="fi-FI" dirty="0" smtClean="0"/>
              <a:t>Must be in same tenant as MSE if Online</a:t>
            </a:r>
          </a:p>
          <a:p>
            <a:r>
              <a:rPr lang="fi-FI" dirty="0" smtClean="0"/>
              <a:t>One MSE can talk to multiple CRM instances</a:t>
            </a:r>
          </a:p>
          <a:p>
            <a:pPr lvl="1"/>
            <a:r>
              <a:rPr lang="fi-FI" dirty="0" smtClean="0"/>
              <a:t>One instance can be set as default to linked posts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789040"/>
            <a:ext cx="6300717" cy="28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4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Connecting CRM to 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16831"/>
          </a:xfrm>
        </p:spPr>
        <p:txBody>
          <a:bodyPr>
            <a:normAutofit fontScale="77500" lnSpcReduction="20000"/>
          </a:bodyPr>
          <a:lstStyle/>
          <a:p>
            <a:r>
              <a:rPr lang="fi-FI" dirty="0" smtClean="0"/>
              <a:t>Integration used for showing embedded widgets from MSE in CRM forms and dashboards</a:t>
            </a:r>
          </a:p>
          <a:p>
            <a:r>
              <a:rPr lang="fi-FI" dirty="0" smtClean="0"/>
              <a:t>Supports both CRM Online and on-premises, starting from CRM 2015</a:t>
            </a:r>
            <a:endParaRPr lang="en-US" dirty="0"/>
          </a:p>
          <a:p>
            <a:r>
              <a:rPr lang="fi-FI" dirty="0" smtClean="0"/>
              <a:t>Only user interface level ”integration”, CRM doesn’t send any data back to MSE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789040"/>
            <a:ext cx="5787008" cy="28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9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Social Profiles in CRM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98776" cy="4525963"/>
          </a:xfrm>
        </p:spPr>
        <p:txBody>
          <a:bodyPr>
            <a:normAutofit fontScale="85000" lnSpcReduction="10000"/>
          </a:bodyPr>
          <a:lstStyle/>
          <a:p>
            <a:r>
              <a:rPr lang="fi-FI" dirty="0" smtClean="0"/>
              <a:t>Created by MSE the first time you link a social post into CRM</a:t>
            </a:r>
          </a:p>
          <a:p>
            <a:r>
              <a:rPr lang="fi-FI" dirty="0" smtClean="0"/>
              <a:t>Cannot be created in CRM manually</a:t>
            </a:r>
          </a:p>
          <a:p>
            <a:r>
              <a:rPr lang="fi-FI" dirty="0" smtClean="0"/>
              <a:t>Are not matched to existing CRM contacts, duplicate contacts need to be manually merged</a:t>
            </a:r>
          </a:p>
          <a:p>
            <a:r>
              <a:rPr lang="fi-FI" dirty="0" smtClean="0"/>
              <a:t>Customer is always contact, not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412776"/>
            <a:ext cx="4481415" cy="49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94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Social Activities in CRM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4525963"/>
          </a:xfrm>
        </p:spPr>
        <p:txBody>
          <a:bodyPr>
            <a:normAutofit fontScale="92500" lnSpcReduction="10000"/>
          </a:bodyPr>
          <a:lstStyle/>
          <a:p>
            <a:r>
              <a:rPr lang="fi-FI" dirty="0" smtClean="0"/>
              <a:t>Created by MSE every time you use Link-to-CRM feature</a:t>
            </a:r>
          </a:p>
          <a:p>
            <a:r>
              <a:rPr lang="fi-FI" dirty="0" smtClean="0"/>
              <a:t>Cannot be created in CRM manually</a:t>
            </a:r>
          </a:p>
          <a:p>
            <a:r>
              <a:rPr lang="fi-FI" dirty="0" smtClean="0"/>
              <a:t>Contain both the post attributes (post text, date, channel, social profile) as well as JSON payload with more channel specific properties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268760"/>
            <a:ext cx="3387859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6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Social Activities in </a:t>
            </a:r>
            <a:r>
              <a:rPr lang="fi-FI" dirty="0" smtClean="0"/>
              <a:t>CRM (2)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200"/>
            <a:ext cx="6264696" cy="2642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896725"/>
            <a:ext cx="6444208" cy="276180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930984" y="1484784"/>
            <a:ext cx="2952328" cy="1296144"/>
          </a:xfrm>
          <a:prstGeom prst="wedgeRoundRectCallout">
            <a:avLst>
              <a:gd name="adj1" fmla="val -56065"/>
              <a:gd name="adj2" fmla="val 79680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Shown in standard activity views related to the contact, including rollup to parent account’s activity history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97160" y="4005064"/>
            <a:ext cx="2448272" cy="1992643"/>
          </a:xfrm>
          <a:prstGeom prst="wedgeRoundRectCallout">
            <a:avLst>
              <a:gd name="adj1" fmla="val 62093"/>
              <a:gd name="adj2" fmla="val 59656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Can be directly accessed from standard activity menus, to query social activities across different 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82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Linking MSE posts to CRM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340768"/>
            <a:ext cx="6578637" cy="525658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804248" y="1484784"/>
            <a:ext cx="2241416" cy="1440160"/>
          </a:xfrm>
          <a:prstGeom prst="wedgeRoundRectCallout">
            <a:avLst>
              <a:gd name="adj1" fmla="val -120596"/>
              <a:gd name="adj2" fmla="val 118353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Open the post, click ”Link to CRM”(select CRM instance if more than one)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788398" y="3222104"/>
            <a:ext cx="2241416" cy="710952"/>
          </a:xfrm>
          <a:prstGeom prst="wedgeRoundRectCallout">
            <a:avLst>
              <a:gd name="adj1" fmla="val -91297"/>
              <a:gd name="adj2" fmla="val 222415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Choose target entity, e.g. </a:t>
            </a:r>
            <a:r>
              <a:rPr lang="fi-FI" dirty="0"/>
              <a:t>l</a:t>
            </a:r>
            <a:r>
              <a:rPr lang="fi-FI" dirty="0" smtClean="0"/>
              <a:t>ead, case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04248" y="4725144"/>
            <a:ext cx="2241416" cy="710952"/>
          </a:xfrm>
          <a:prstGeom prst="wedgeRoundRectCallout">
            <a:avLst>
              <a:gd name="adj1" fmla="val -94635"/>
              <a:gd name="adj2" fmla="val 61060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Enter free text notes (optional)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804248" y="5744656"/>
            <a:ext cx="2241416" cy="710952"/>
          </a:xfrm>
          <a:prstGeom prst="wedgeRoundRectCallout">
            <a:avLst>
              <a:gd name="adj1" fmla="val -72012"/>
              <a:gd name="adj2" fmla="val 28321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Click ”Create” to send info to CRM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87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Example of new CRM lead created from MSE post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484784"/>
            <a:ext cx="6644390" cy="480392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79512" y="1484784"/>
            <a:ext cx="2016224" cy="1152128"/>
          </a:xfrm>
          <a:prstGeom prst="wedgeRoundRectCallout">
            <a:avLst>
              <a:gd name="adj1" fmla="val 67848"/>
              <a:gd name="adj2" fmla="val 87492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New contact + social profile created from the post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79512" y="3212976"/>
            <a:ext cx="2016224" cy="1152128"/>
          </a:xfrm>
          <a:prstGeom prst="wedgeRoundRectCallout">
            <a:avLst>
              <a:gd name="adj1" fmla="val 62076"/>
              <a:gd name="adj2" fmla="val 65847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New lead created with post topic and user notes from MSE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79512" y="5118178"/>
            <a:ext cx="2016224" cy="1152128"/>
          </a:xfrm>
          <a:prstGeom prst="wedgeRoundRectCallout">
            <a:avLst>
              <a:gd name="adj1" fmla="val 178342"/>
              <a:gd name="adj2" fmla="val -102986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Social post linked to activity history of lead, contact (+ account, if exists)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95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Choosing CRM entities available in MSE</a:t>
            </a:r>
            <a:endParaRPr lang="en-US" dirty="0"/>
          </a:p>
        </p:txBody>
      </p:sp>
      <p:pic>
        <p:nvPicPr>
          <p:cNvPr id="1026" name="Picture 2" descr="C:\Users\Jukka\AppData\Local\Temp\SNAGHTML8a346c7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77487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1763688" y="2564904"/>
            <a:ext cx="2952328" cy="1296144"/>
          </a:xfrm>
          <a:prstGeom prst="wedgeRoundRectCallout">
            <a:avLst>
              <a:gd name="adj1" fmla="val -34384"/>
              <a:gd name="adj2" fmla="val 119443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You can enable/disable CRM instance specific entities to be available in the ”Link to CRM” dialog for MSE posts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580112" y="5373216"/>
            <a:ext cx="2952328" cy="1080120"/>
          </a:xfrm>
          <a:prstGeom prst="wedgeRoundRectCallout">
            <a:avLst>
              <a:gd name="adj1" fmla="val 28969"/>
              <a:gd name="adj2" fmla="val -69882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MSE socia posts can be converted to many default and all custom CRM 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2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Configuring fields available across MSE and CRM</a:t>
            </a:r>
            <a:endParaRPr lang="en-US" dirty="0"/>
          </a:p>
        </p:txBody>
      </p:sp>
      <p:pic>
        <p:nvPicPr>
          <p:cNvPr id="2050" name="Picture 2" descr="C:\Users\Jukka\AppData\Local\Temp\SNAGHTML8a361d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784976" cy="521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1475656" y="2132856"/>
            <a:ext cx="2952328" cy="1296144"/>
          </a:xfrm>
          <a:prstGeom prst="wedgeRoundRectCallout">
            <a:avLst>
              <a:gd name="adj1" fmla="val -34102"/>
              <a:gd name="adj2" fmla="val 79680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You don’t configure the field mapping from MSE to CRM here, instead you’ll leverage CRM Record Creation Rules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1963581" y="4467420"/>
            <a:ext cx="2472716" cy="2088232"/>
          </a:xfrm>
          <a:prstGeom prst="wedgeRoundRectCallout">
            <a:avLst>
              <a:gd name="adj1" fmla="val 64734"/>
              <a:gd name="adj2" fmla="val 40270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What you can specify in MSE is what fields from the CRM entity should be shown in the preview when viewing the linked record via MSE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7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About me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64770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Dynamics CRM consultant from </a:t>
            </a:r>
            <a:r>
              <a:rPr lang="en-US" dirty="0" smtClean="0"/>
              <a:t>Helsinki</a:t>
            </a:r>
          </a:p>
          <a:p>
            <a:r>
              <a:rPr lang="en-US" dirty="0" smtClean="0"/>
              <a:t>Working at </a:t>
            </a:r>
            <a:r>
              <a:rPr lang="en-US" dirty="0" smtClean="0">
                <a:hlinkClick r:id="rId2"/>
              </a:rPr>
              <a:t>Digital Illustrated Finland</a:t>
            </a:r>
            <a:endParaRPr lang="en-US" dirty="0"/>
          </a:p>
          <a:p>
            <a:r>
              <a:rPr lang="en-US" dirty="0" smtClean="0"/>
              <a:t>Dynamics CRM addict </a:t>
            </a:r>
            <a:r>
              <a:rPr lang="en-US" dirty="0"/>
              <a:t>since 2005</a:t>
            </a:r>
          </a:p>
          <a:p>
            <a:r>
              <a:rPr lang="en-US" dirty="0"/>
              <a:t>Frequent blogger &amp; #MSDYNCRM evangelist on social media</a:t>
            </a:r>
          </a:p>
          <a:p>
            <a:pPr lvl="1"/>
            <a:r>
              <a:rPr lang="en-US" dirty="0"/>
              <a:t>Blog: </a:t>
            </a:r>
            <a:r>
              <a:rPr lang="en-US" dirty="0" smtClean="0">
                <a:hlinkClick r:id="rId3"/>
              </a:rPr>
              <a:t>survivingcrm.com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@jukkan</a:t>
            </a:r>
            <a:r>
              <a:rPr lang="en-US" dirty="0"/>
              <a:t> on </a:t>
            </a:r>
            <a:r>
              <a:rPr lang="en-US" dirty="0" smtClean="0"/>
              <a:t>Twitter</a:t>
            </a:r>
          </a:p>
          <a:p>
            <a:r>
              <a:rPr lang="en-US" dirty="0" smtClean="0"/>
              <a:t>Microsoft </a:t>
            </a:r>
            <a:r>
              <a:rPr lang="en-US" dirty="0"/>
              <a:t>MVP </a:t>
            </a:r>
            <a:r>
              <a:rPr lang="en-US" dirty="0" smtClean="0"/>
              <a:t>since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10" y="1617518"/>
            <a:ext cx="1849296" cy="1849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84818" y="3484132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Jukka Niiranen</a:t>
            </a:r>
          </a:p>
          <a:p>
            <a:pPr algn="ctr"/>
            <a:r>
              <a:rPr lang="fi-FI" sz="1400" dirty="0" smtClean="0">
                <a:hlinkClick r:id="rId4"/>
              </a:rPr>
              <a:t>@jukkan</a:t>
            </a:r>
            <a:endParaRPr lang="fi-FI" sz="1400" dirty="0" smtClean="0"/>
          </a:p>
          <a:p>
            <a:pPr algn="ctr"/>
            <a:r>
              <a:rPr lang="fi-FI" sz="1400" dirty="0" smtClean="0"/>
              <a:t>Consultant @ Digital Illustrated</a:t>
            </a:r>
          </a:p>
          <a:p>
            <a:pPr algn="ctr"/>
            <a:r>
              <a:rPr lang="fi-FI" sz="1400" dirty="0" smtClean="0"/>
              <a:t>Microsoft Dynamics CRM MVP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0104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Using CRM Record Creation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853136"/>
          </a:xfrm>
        </p:spPr>
        <p:txBody>
          <a:bodyPr>
            <a:normAutofit fontScale="85000" lnSpcReduction="20000"/>
          </a:bodyPr>
          <a:lstStyle/>
          <a:p>
            <a:r>
              <a:rPr lang="fi-FI" dirty="0" smtClean="0"/>
              <a:t>MSE will only ever create Social Profiles &amp; Social Posts to CRM</a:t>
            </a:r>
          </a:p>
          <a:p>
            <a:r>
              <a:rPr lang="fi-FI" dirty="0" smtClean="0"/>
              <a:t>All the business logic for creating other records is managed in CRM via Record Creation and Update Rules</a:t>
            </a:r>
          </a:p>
          <a:p>
            <a:pPr lvl="1"/>
            <a:r>
              <a:rPr lang="fi-FI" dirty="0" smtClean="0"/>
              <a:t>First introduced as ”Case Creation Rules” in CRM 2013 SP1</a:t>
            </a:r>
          </a:p>
          <a:p>
            <a:pPr lvl="1"/>
            <a:r>
              <a:rPr lang="fi-FI" dirty="0" smtClean="0"/>
              <a:t>Expanded into general purpose rules in CRM Online 2015 Update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484784"/>
            <a:ext cx="4400391" cy="2347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077072"/>
            <a:ext cx="4400391" cy="17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8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Configure your Record Creation Rules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 fontScale="77500" lnSpcReduction="20000"/>
          </a:bodyPr>
          <a:lstStyle/>
          <a:p>
            <a:r>
              <a:rPr lang="fi-FI" dirty="0" smtClean="0"/>
              <a:t>Choose source activity type</a:t>
            </a:r>
          </a:p>
          <a:p>
            <a:pPr lvl="1"/>
            <a:r>
              <a:rPr lang="fi-FI" dirty="0" smtClean="0"/>
              <a:t>Emails &amp; Social Activities have specific built-in conditions available</a:t>
            </a:r>
          </a:p>
          <a:p>
            <a:r>
              <a:rPr lang="fi-FI" dirty="0" smtClean="0"/>
              <a:t>Configure Channel Properties</a:t>
            </a:r>
          </a:p>
          <a:p>
            <a:pPr lvl="1"/>
            <a:r>
              <a:rPr lang="fi-FI" dirty="0" smtClean="0"/>
              <a:t>Process additional parameters of the source activity record</a:t>
            </a:r>
          </a:p>
          <a:p>
            <a:r>
              <a:rPr lang="fi-FI" dirty="0" smtClean="0"/>
              <a:t>Add &amp; order Record Creation Details (= Rule Items)</a:t>
            </a:r>
          </a:p>
          <a:p>
            <a:pPr lvl="1"/>
            <a:r>
              <a:rPr lang="fi-FI" dirty="0" smtClean="0"/>
              <a:t>Execute the business logic for target records to create &amp; other processes (workflows)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410624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4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Configuring Channel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784030"/>
          </a:xfrm>
        </p:spPr>
        <p:txBody>
          <a:bodyPr>
            <a:normAutofit fontScale="77500" lnSpcReduction="20000"/>
          </a:bodyPr>
          <a:lstStyle/>
          <a:p>
            <a:r>
              <a:rPr lang="fi-FI" dirty="0" smtClean="0"/>
              <a:t>Channel Properties will be available for the business logic in your record creation rules</a:t>
            </a:r>
          </a:p>
          <a:p>
            <a:r>
              <a:rPr lang="fi-FI" dirty="0" smtClean="0"/>
              <a:t>You must ”parse” them from the Social Activity Additional Parameters field (JSON payload)</a:t>
            </a:r>
          </a:p>
          <a:p>
            <a:r>
              <a:rPr lang="fi-FI" dirty="0" smtClean="0"/>
              <a:t>Examples:</a:t>
            </a:r>
          </a:p>
          <a:p>
            <a:pPr lvl="1"/>
            <a:r>
              <a:rPr lang="fi-FI" i="1" dirty="0" smtClean="0"/>
              <a:t>userPreferredTargetEntity</a:t>
            </a:r>
            <a:r>
              <a:rPr lang="fi-FI" dirty="0" smtClean="0"/>
              <a:t> = entity chosen by MSE user in ”Link to CRM” dialog</a:t>
            </a:r>
          </a:p>
          <a:p>
            <a:pPr lvl="1"/>
            <a:r>
              <a:rPr lang="fi-FI" i="1" dirty="0"/>
              <a:t>n</a:t>
            </a:r>
            <a:r>
              <a:rPr lang="fi-FI" i="1" dirty="0" smtClean="0"/>
              <a:t>otes</a:t>
            </a:r>
            <a:r>
              <a:rPr lang="fi-FI" dirty="0" smtClean="0"/>
              <a:t> = text entered by MSE user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340768"/>
            <a:ext cx="4378381" cy="1785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501008"/>
            <a:ext cx="4378381" cy="1037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893963"/>
            <a:ext cx="2120718" cy="15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8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Configuring Record Creation Rule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064601" cy="4781128"/>
          </a:xfrm>
        </p:spPr>
        <p:txBody>
          <a:bodyPr>
            <a:normAutofit fontScale="77500" lnSpcReduction="20000"/>
          </a:bodyPr>
          <a:lstStyle/>
          <a:p>
            <a:r>
              <a:rPr lang="fi-FI" dirty="0" smtClean="0"/>
              <a:t>Rule Items evaluate a condition against the source activity</a:t>
            </a:r>
          </a:p>
          <a:p>
            <a:pPr lvl="1"/>
            <a:r>
              <a:rPr lang="fi-FI" dirty="0" smtClean="0"/>
              <a:t>E.g. ”did the user choose this social post to be created as a Case entity record?”</a:t>
            </a:r>
          </a:p>
          <a:p>
            <a:r>
              <a:rPr lang="fi-FI" dirty="0" smtClean="0"/>
              <a:t>If Rule Item condition is met, the actions are performed</a:t>
            </a:r>
          </a:p>
          <a:p>
            <a:pPr lvl="1"/>
            <a:r>
              <a:rPr lang="fi-FI" dirty="0" smtClean="0"/>
              <a:t>E.g. </a:t>
            </a:r>
            <a:r>
              <a:rPr lang="fi-FI" dirty="0"/>
              <a:t>c</a:t>
            </a:r>
            <a:r>
              <a:rPr lang="fi-FI" dirty="0" smtClean="0"/>
              <a:t>reate a case, send email notification, start child workflow process to evaluate more complex business logic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800" y="1484784"/>
            <a:ext cx="4463351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9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Current limitations with MSE-CRM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smtClean="0"/>
              <a:t>”Link to CRM” in MSE will always create a new record, can’t link to existing records in CRM</a:t>
            </a:r>
          </a:p>
          <a:p>
            <a:pPr lvl="1"/>
            <a:r>
              <a:rPr lang="fi-FI" dirty="0" smtClean="0"/>
              <a:t>E.g. Case created into CRM will only show the first social post, not replies &amp; discussion threads</a:t>
            </a:r>
          </a:p>
          <a:p>
            <a:pPr lvl="1"/>
            <a:r>
              <a:rPr lang="fi-FI" dirty="0" smtClean="0"/>
              <a:t>No option to link just a new Social Activity to an existing Social Profile without creating a new Regarding record in the process</a:t>
            </a:r>
          </a:p>
          <a:p>
            <a:r>
              <a:rPr lang="fi-FI" dirty="0" smtClean="0"/>
              <a:t>Social Profiles are matched only against existing profiles, not existing contacats</a:t>
            </a:r>
          </a:p>
          <a:p>
            <a:pPr lvl="1"/>
            <a:r>
              <a:rPr lang="fi-FI" dirty="0" smtClean="0"/>
              <a:t>Profiles are not linked to existing customer records until you merge the new duplicate contacts created by MSE in CRM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62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MSE and CRM Customization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72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Social Post &amp; Profile entities customizability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Can add new fields and views</a:t>
            </a:r>
          </a:p>
          <a:p>
            <a:r>
              <a:rPr lang="fi-FI" dirty="0" smtClean="0"/>
              <a:t>Can customize forms</a:t>
            </a:r>
          </a:p>
          <a:p>
            <a:pPr lvl="1"/>
            <a:r>
              <a:rPr lang="fi-FI" dirty="0"/>
              <a:t>C</a:t>
            </a:r>
            <a:r>
              <a:rPr lang="fi-FI" dirty="0" smtClean="0"/>
              <a:t>an’t create additional forms</a:t>
            </a:r>
          </a:p>
          <a:p>
            <a:r>
              <a:rPr lang="fi-FI" dirty="0" smtClean="0"/>
              <a:t>Can have charts and appear on dashboards</a:t>
            </a:r>
          </a:p>
          <a:p>
            <a:r>
              <a:rPr lang="fi-FI" dirty="0" smtClean="0"/>
              <a:t>Can be accessed via workflows</a:t>
            </a:r>
          </a:p>
          <a:p>
            <a:r>
              <a:rPr lang="fi-FI" dirty="0" smtClean="0"/>
              <a:t>Can be used in Phone &amp; Tablet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293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Social Profile viewed on CRM Tablet client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8280920" cy="52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7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Social </a:t>
            </a:r>
            <a:r>
              <a:rPr lang="fi-FI" dirty="0" smtClean="0"/>
              <a:t>data viewed via dashboard </a:t>
            </a:r>
            <a:r>
              <a:rPr lang="fi-FI" dirty="0"/>
              <a:t>on </a:t>
            </a:r>
            <a:r>
              <a:rPr lang="fi-FI" dirty="0" smtClean="0"/>
              <a:t>Tablet </a:t>
            </a:r>
            <a:r>
              <a:rPr lang="fi-FI" dirty="0"/>
              <a:t>client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84161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19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Social dashboard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26968" cy="4525963"/>
          </a:xfrm>
        </p:spPr>
        <p:txBody>
          <a:bodyPr>
            <a:normAutofit fontScale="85000" lnSpcReduction="10000"/>
          </a:bodyPr>
          <a:lstStyle/>
          <a:p>
            <a:r>
              <a:rPr lang="fi-FI" dirty="0" smtClean="0"/>
              <a:t>Using CRM-to-MSE integration</a:t>
            </a:r>
          </a:p>
          <a:p>
            <a:pPr lvl="1"/>
            <a:r>
              <a:rPr lang="fi-FI" dirty="0" smtClean="0"/>
              <a:t>Embed Social Insights widgets to create a search topic specific dashboard</a:t>
            </a:r>
          </a:p>
          <a:p>
            <a:pPr lvl="1"/>
            <a:r>
              <a:rPr lang="fi-FI" dirty="0" smtClean="0"/>
              <a:t>Data loaded from MSE, license required, drill through to MSE</a:t>
            </a:r>
          </a:p>
          <a:p>
            <a:r>
              <a:rPr lang="fi-FI" dirty="0" smtClean="0"/>
              <a:t>Using MSE-to-CRM integration</a:t>
            </a:r>
          </a:p>
          <a:p>
            <a:pPr lvl="1"/>
            <a:r>
              <a:rPr lang="fi-FI" dirty="0" smtClean="0"/>
              <a:t>Build new view filters and charts for Social Profile and Social Activity entities</a:t>
            </a:r>
          </a:p>
          <a:p>
            <a:pPr lvl="1"/>
            <a:r>
              <a:rPr lang="fi-FI" dirty="0" smtClean="0"/>
              <a:t>Combine with any related entity, available to all CRM users, drill down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916832"/>
            <a:ext cx="2846752" cy="1717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019" y="4149080"/>
            <a:ext cx="285305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Topics we’ll cover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73699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5915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Social dashboard for MSE widget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4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0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Social dashboard for CRM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7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34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Custom entity for tracking social posts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i-FI" dirty="0" smtClean="0"/>
              <a:t>For non-service scenarios, every relevant customer tweet is not going to be a lead</a:t>
            </a:r>
          </a:p>
          <a:p>
            <a:r>
              <a:rPr lang="fi-FI" dirty="0" smtClean="0"/>
              <a:t>To use Link-to-CRM you need to always choose some entity, though</a:t>
            </a:r>
          </a:p>
          <a:p>
            <a:r>
              <a:rPr lang="fi-FI" dirty="0" smtClean="0"/>
              <a:t>If you want to track important social posts related to customers, partners or competitors into your CRM contacts database, you can create a custom entity, like ”Signal”</a:t>
            </a:r>
          </a:p>
          <a:p>
            <a:r>
              <a:rPr lang="fi-FI" dirty="0" smtClean="0"/>
              <a:t>Choose this when linking tweets &amp; FB posts into CRM contacts as records in their activity history</a:t>
            </a:r>
          </a:p>
          <a:p>
            <a:r>
              <a:rPr lang="fi-FI" dirty="0" smtClean="0"/>
              <a:t>Leverage CRM workflows to populate fields, process user notes, send notifications...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30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Social Signals in CRM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7" y="1268761"/>
            <a:ext cx="6194095" cy="29089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68960"/>
            <a:ext cx="4104568" cy="355475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53232" y="1295584"/>
            <a:ext cx="2088232" cy="1080120"/>
          </a:xfrm>
          <a:prstGeom prst="wedgeRoundRectCallout">
            <a:avLst>
              <a:gd name="adj1" fmla="val -87842"/>
              <a:gd name="adj2" fmla="val 38940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Latest signals can be viewed, filtered and searched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763688" y="4200523"/>
            <a:ext cx="2016224" cy="1224136"/>
          </a:xfrm>
          <a:prstGeom prst="wedgeRoundRectCallout">
            <a:avLst>
              <a:gd name="adj1" fmla="val 91505"/>
              <a:gd name="adj2" fmla="val 49805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Data from original social post copied to Signal field with workflow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75656" y="5733256"/>
            <a:ext cx="2304256" cy="890456"/>
          </a:xfrm>
          <a:prstGeom prst="wedgeRoundRectCallout">
            <a:avLst>
              <a:gd name="adj1" fmla="val 86970"/>
              <a:gd name="adj2" fmla="val -15300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MSE user notes also available for context &amp; 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22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CRM Activity Feeds for following social signals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525963"/>
          </a:xfrm>
        </p:spPr>
        <p:txBody>
          <a:bodyPr>
            <a:normAutofit fontScale="92500" lnSpcReduction="20000"/>
          </a:bodyPr>
          <a:lstStyle/>
          <a:p>
            <a:r>
              <a:rPr lang="fi-FI" dirty="0" smtClean="0"/>
              <a:t>You can also leverage CRM Activity Feeds for automatic status updates on new Signals</a:t>
            </a:r>
          </a:p>
          <a:p>
            <a:r>
              <a:rPr lang="fi-FI" dirty="0" smtClean="0"/>
              <a:t>Use workflow process to create new AF post on the contact’s wall</a:t>
            </a:r>
          </a:p>
          <a:p>
            <a:r>
              <a:rPr lang="fi-FI" dirty="0" smtClean="0"/>
              <a:t>All CRM users who follow these contacts will see the updates in their What’s New home feed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340768"/>
            <a:ext cx="3856044" cy="53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00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Adding Social menu items to CRM Sitemap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>
            <a:normAutofit fontScale="85000" lnSpcReduction="20000"/>
          </a:bodyPr>
          <a:lstStyle/>
          <a:p>
            <a:r>
              <a:rPr lang="fi-FI" dirty="0" smtClean="0"/>
              <a:t>Make social data more prominent to CRM users by adding them into the main Nav Bar</a:t>
            </a:r>
          </a:p>
          <a:p>
            <a:r>
              <a:rPr lang="fi-FI" dirty="0" smtClean="0"/>
              <a:t>Use a tool like XrmToolBox to create a new sitemap area, add links to social entities, set default dashboard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3212976"/>
            <a:ext cx="864095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60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509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Searching for social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221088"/>
            <a:ext cx="5194920" cy="2160240"/>
          </a:xfrm>
        </p:spPr>
        <p:txBody>
          <a:bodyPr>
            <a:normAutofit fontScale="70000" lnSpcReduction="20000"/>
          </a:bodyPr>
          <a:lstStyle/>
          <a:p>
            <a:r>
              <a:rPr lang="fi-FI" dirty="0" err="1" smtClean="0"/>
              <a:t>Contents</a:t>
            </a:r>
            <a:r>
              <a:rPr lang="fi-FI" dirty="0" smtClean="0"/>
              <a:t> </a:t>
            </a:r>
            <a:r>
              <a:rPr lang="fi-FI" dirty="0" smtClean="0"/>
              <a:t>of Social Posts &amp; Profiles can be searched via standard Multi-entity Quick Find</a:t>
            </a:r>
          </a:p>
          <a:p>
            <a:r>
              <a:rPr lang="fi-FI" dirty="0" smtClean="0"/>
              <a:t>Tip: new Relevance Search in CRM 2016 will make the social data search much smarter!</a:t>
            </a:r>
          </a:p>
          <a:p>
            <a:pPr lvl="1"/>
            <a:r>
              <a:rPr lang="fi-FI" i="1" dirty="0" smtClean="0"/>
              <a:t>#itwillbeawesome</a:t>
            </a:r>
          </a:p>
        </p:txBody>
      </p:sp>
    </p:spTree>
    <p:extLst>
      <p:ext uri="{BB962C8B-B14F-4D97-AF65-F5344CB8AC3E}">
        <p14:creationId xmlns:p14="http://schemas.microsoft.com/office/powerpoint/2010/main" val="1474338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Copy Twitter handles to Contact records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610744" cy="4525963"/>
          </a:xfrm>
        </p:spPr>
        <p:txBody>
          <a:bodyPr>
            <a:normAutofit fontScale="77500" lnSpcReduction="20000"/>
          </a:bodyPr>
          <a:lstStyle/>
          <a:p>
            <a:r>
              <a:rPr lang="fi-FI" dirty="0" smtClean="0"/>
              <a:t>Social Profiles associated to a contact will be visible in related records, via 1:N relationship</a:t>
            </a:r>
          </a:p>
          <a:p>
            <a:r>
              <a:rPr lang="fi-FI" dirty="0" smtClean="0"/>
              <a:t>Sometimes it might be nice to see them directly as links on the contact form, though</a:t>
            </a:r>
          </a:p>
          <a:p>
            <a:r>
              <a:rPr lang="fi-FI" dirty="0" smtClean="0"/>
              <a:t>You can create a workflow process for Social Profile entity to easily achieve this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531" y="1844823"/>
            <a:ext cx="4829874" cy="39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07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5108329" cy="4348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Workflow process on Social Profile create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6372200" y="1556792"/>
            <a:ext cx="2088232" cy="1080120"/>
          </a:xfrm>
          <a:prstGeom prst="wedgeRoundRectCallout">
            <a:avLst>
              <a:gd name="adj1" fmla="val -136407"/>
              <a:gd name="adj2" fmla="val 44328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Trigger the process on create of new Social Profile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372200" y="2990591"/>
            <a:ext cx="2088232" cy="1080120"/>
          </a:xfrm>
          <a:prstGeom prst="wedgeRoundRectCallout">
            <a:avLst>
              <a:gd name="adj1" fmla="val -136407"/>
              <a:gd name="adj2" fmla="val 44328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Check that the Social Profile is for the right channel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372200" y="4509120"/>
            <a:ext cx="2088232" cy="1080120"/>
          </a:xfrm>
          <a:prstGeom prst="wedgeRoundRectCallout">
            <a:avLst>
              <a:gd name="adj1" fmla="val -147155"/>
              <a:gd name="adj2" fmla="val 52794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Update your custom fields on the 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36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/>
          <p:cNvSpPr/>
          <p:nvPr/>
        </p:nvSpPr>
        <p:spPr>
          <a:xfrm>
            <a:off x="7236296" y="2636912"/>
            <a:ext cx="504056" cy="1584176"/>
          </a:xfrm>
          <a:prstGeom prst="downArrow">
            <a:avLst/>
          </a:prstGeom>
          <a:solidFill>
            <a:srgbClr val="40B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Updating entity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4525963"/>
          </a:xfrm>
        </p:spPr>
        <p:txBody>
          <a:bodyPr>
            <a:normAutofit fontScale="85000" lnSpcReduction="10000"/>
          </a:bodyPr>
          <a:lstStyle/>
          <a:p>
            <a:r>
              <a:rPr lang="fi-FI" dirty="0" smtClean="0"/>
              <a:t>MSE doesn’t sync the social profile’s user image to CRM contacts</a:t>
            </a:r>
          </a:p>
          <a:p>
            <a:r>
              <a:rPr lang="fi-FI" dirty="0" smtClean="0"/>
              <a:t>By storing Twitter handles on CRM contacts, we can use this data to query pfofile image APIs</a:t>
            </a:r>
          </a:p>
          <a:p>
            <a:r>
              <a:rPr lang="fi-FI" dirty="0" smtClean="0"/>
              <a:t>Entity Image </a:t>
            </a:r>
            <a:r>
              <a:rPr lang="fi-FI" dirty="0"/>
              <a:t>Updater by </a:t>
            </a:r>
            <a:r>
              <a:rPr lang="fi-FI" dirty="0">
                <a:hlinkClick r:id="rId2"/>
              </a:rPr>
              <a:t>Natraj Yegnaraman</a:t>
            </a:r>
            <a:r>
              <a:rPr lang="fi-FI" dirty="0"/>
              <a:t> </a:t>
            </a:r>
            <a:r>
              <a:rPr lang="fi-FI" dirty="0" smtClean="0"/>
              <a:t>(for XrmToolBox) allows you to run bulk updates to selected set of contacts and match their profile images with services like Twitter, Gravatar, Clearbit, or even local folders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90343" y="573325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Get it from: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bit.ly/crmimg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1627129"/>
            <a:ext cx="2436487" cy="95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293096"/>
            <a:ext cx="2436487" cy="96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3212976"/>
            <a:ext cx="2436487" cy="48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8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Brief History of MSFT Social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49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Updating entity </a:t>
            </a:r>
            <a:r>
              <a:rPr lang="fi-FI" dirty="0" smtClean="0"/>
              <a:t>images (2)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8610938" cy="5197229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444208" y="1268760"/>
            <a:ext cx="2088232" cy="947219"/>
          </a:xfrm>
          <a:prstGeom prst="wedgeRoundRectCallout">
            <a:avLst>
              <a:gd name="adj1" fmla="val -34500"/>
              <a:gd name="adj2" fmla="val 86701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1. Select field to use for profile image matching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39552" y="3212976"/>
            <a:ext cx="2088232" cy="1224136"/>
          </a:xfrm>
          <a:prstGeom prst="wedgeRoundRectCallout">
            <a:avLst>
              <a:gd name="adj1" fmla="val 56261"/>
              <a:gd name="adj2" fmla="val -150973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2</a:t>
            </a:r>
            <a:r>
              <a:rPr lang="fi-FI" dirty="0" smtClean="0"/>
              <a:t>. Limit the target contacts with FetchXML query criteria, if needed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588224" y="5229200"/>
            <a:ext cx="2088232" cy="1008112"/>
          </a:xfrm>
          <a:prstGeom prst="wedgeRoundRectCallout">
            <a:avLst>
              <a:gd name="adj1" fmla="val -90231"/>
              <a:gd name="adj2" fmla="val -27285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3. Matched images are updated to CRM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18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Embedding external profiles to CRM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525963"/>
          </a:xfrm>
        </p:spPr>
        <p:txBody>
          <a:bodyPr>
            <a:normAutofit fontScale="70000" lnSpcReduction="20000"/>
          </a:bodyPr>
          <a:lstStyle/>
          <a:p>
            <a:r>
              <a:rPr lang="fi-FI" dirty="0" smtClean="0"/>
              <a:t>Having social profile names stored on contact also enables using them in form scripts, to dynamically retrieve data from external websites or widgets</a:t>
            </a:r>
          </a:p>
          <a:p>
            <a:r>
              <a:rPr lang="fi-FI" dirty="0" smtClean="0"/>
              <a:t>Example: add an iFrame to contact form, use OnLoad script to open </a:t>
            </a:r>
            <a:r>
              <a:rPr lang="fi-FI" i="1" dirty="0" smtClean="0"/>
              <a:t>https://klout.com/[profile]</a:t>
            </a:r>
            <a:r>
              <a:rPr lang="fi-FI" dirty="0" smtClean="0"/>
              <a:t> to view the customer’s social influence score &amp; areas of expertise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412776"/>
            <a:ext cx="4770530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3521" y="5584790"/>
            <a:ext cx="6718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setKloutIFrameURL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IFrame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Xrm.Page.ui.controls.get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IFRAME_Klout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twitterHandle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Xrm.Page.data.entity.attributes.get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new_twitterhandle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").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newTarget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 "https://klout.com/"+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twitterHandle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IFrame.setSrc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newTarget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1476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Thanks for your time!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smtClean="0">
                <a:solidFill>
                  <a:schemeClr val="bg1"/>
                </a:solidFill>
              </a:rPr>
              <a:t>For more Social Engagement and Dynamics CRM related content,</a:t>
            </a:r>
          </a:p>
          <a:p>
            <a:r>
              <a:rPr lang="fi-FI" dirty="0">
                <a:solidFill>
                  <a:schemeClr val="bg1"/>
                </a:solidFill>
              </a:rPr>
              <a:t>visit </a:t>
            </a:r>
            <a:r>
              <a:rPr lang="fi-FI" dirty="0">
                <a:solidFill>
                  <a:schemeClr val="bg1"/>
                </a:solidFill>
                <a:hlinkClick r:id="rId2"/>
              </a:rPr>
              <a:t>http://survivingcrm.com</a:t>
            </a:r>
            <a:r>
              <a:rPr lang="fi-FI" dirty="0" smtClean="0">
                <a:solidFill>
                  <a:schemeClr val="bg1"/>
                </a:solidFill>
                <a:hlinkClick r:id="rId2"/>
              </a:rPr>
              <a:t>/</a:t>
            </a:r>
            <a:r>
              <a:rPr lang="fi-FI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177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675"/>
            <a:ext cx="9144000" cy="556532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Keep on #MSDynCRM:ing!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3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MSFT &amp; </a:t>
            </a:r>
            <a:r>
              <a:rPr lang="fi-FI" dirty="0" smtClean="0"/>
              <a:t>Social </a:t>
            </a:r>
            <a:r>
              <a:rPr lang="fi-FI" dirty="0"/>
              <a:t>in </a:t>
            </a:r>
            <a:r>
              <a:rPr lang="fi-FI" dirty="0" smtClean="0"/>
              <a:t>2011:</a:t>
            </a:r>
            <a:br>
              <a:rPr lang="fi-FI" dirty="0" smtClean="0"/>
            </a:br>
            <a:r>
              <a:rPr lang="fi-FI" dirty="0" smtClean="0"/>
              <a:t>CRM team’s vision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11" y="1772816"/>
            <a:ext cx="6784975" cy="423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11" y="1275838"/>
            <a:ext cx="1906788" cy="62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6021288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www.slideshare.net/lauraannerobinson/building-your-business-hub-microsoft-dynamics-crm-and-social-technologies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1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MSFT &amp; Social in 2011:</a:t>
            </a:r>
            <a:br>
              <a:rPr lang="fi-FI" dirty="0" smtClean="0"/>
            </a:br>
            <a:r>
              <a:rPr lang="fi-FI" dirty="0" smtClean="0"/>
              <a:t>SQL team’s vision</a:t>
            </a:r>
            <a:endParaRPr lang="en-US" dirty="0"/>
          </a:p>
        </p:txBody>
      </p:sp>
      <p:pic>
        <p:nvPicPr>
          <p:cNvPr id="1026" name="Picture 2" descr="Codename &quot;Social Analytic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88" y="1257341"/>
            <a:ext cx="4834880" cy="75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zdnet.com/i/story/60/23/011113/socialanalyticscl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27" y="2054847"/>
            <a:ext cx="6952973" cy="39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6023029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http://www.zdnet.com/article/microsoft-delivers-service-for-integrating-social-web-data-into-business-apps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6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MSFT &amp; Social:</a:t>
            </a:r>
            <a:br>
              <a:rPr lang="fi-FI" dirty="0" smtClean="0"/>
            </a:br>
            <a:r>
              <a:rPr lang="fi-FI" dirty="0" smtClean="0"/>
              <a:t>making it real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925144"/>
          </a:xfrm>
        </p:spPr>
        <p:txBody>
          <a:bodyPr>
            <a:normAutofit lnSpcReduction="10000"/>
          </a:bodyPr>
          <a:lstStyle/>
          <a:p>
            <a:r>
              <a:rPr lang="fi-FI" dirty="0" smtClean="0"/>
              <a:t>MSFT acquired Swiss company &amp; product ”Netbreeze” in March 2013</a:t>
            </a:r>
          </a:p>
          <a:p>
            <a:r>
              <a:rPr lang="fi-FI" dirty="0" smtClean="0"/>
              <a:t>Initially branded as ”Microsoft Social Listening”</a:t>
            </a:r>
          </a:p>
          <a:p>
            <a:r>
              <a:rPr lang="fi-FI" dirty="0" smtClean="0"/>
              <a:t>Rebranded &amp; expanded into ”Microsoft Social Engagement” in 2015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68760"/>
            <a:ext cx="3382888" cy="2485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115124"/>
            <a:ext cx="4012328" cy="2429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Down Arrow 5"/>
          <p:cNvSpPr/>
          <p:nvPr/>
        </p:nvSpPr>
        <p:spPr>
          <a:xfrm>
            <a:off x="6732240" y="3491636"/>
            <a:ext cx="432048" cy="897484"/>
          </a:xfrm>
          <a:prstGeom prst="down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8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MSE Core Functionality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4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X_template.potx" id="{EB80BC65-1F7D-47FE-AE26-82DC4BBBDF8F}" vid="{45D77A42-99A4-4F29-A5C4-CC61A13B99E4}"/>
    </a:ext>
  </a:extLst>
</a:theme>
</file>

<file path=ppt/theme/theme2.xml><?xml version="1.0" encoding="utf-8"?>
<a:theme xmlns:a="http://schemas.openxmlformats.org/drawingml/2006/main" name="Mukautettu suunnittelumal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X_template.potx" id="{EB80BC65-1F7D-47FE-AE26-82DC4BBBDF8F}" vid="{FFC12EE9-4900-4D96-BC6D-BE1F8A703730}"/>
    </a:ext>
  </a:extLst>
</a:theme>
</file>

<file path=ppt/theme/theme3.xml><?xml version="1.0" encoding="utf-8"?>
<a:theme xmlns:a="http://schemas.openxmlformats.org/drawingml/2006/main" name="1_Mukautettu suunnittelumal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X_template.potx" id="{EB80BC65-1F7D-47FE-AE26-82DC4BBBDF8F}" vid="{9FBD5D33-D51F-43D9-93E4-80EF66E5D9C9}"/>
    </a:ext>
  </a:extLst>
</a:theme>
</file>

<file path=ppt/theme/theme4.xml><?xml version="1.0" encoding="utf-8"?>
<a:theme xmlns:a="http://schemas.openxmlformats.org/drawingml/2006/main" name="2_Mukautettu suunnittelumal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X_template.potx" id="{EB80BC65-1F7D-47FE-AE26-82DC4BBBDF8F}" vid="{DA1CC48D-9C7E-4C78-97C4-84668C6F7F9A}"/>
    </a:ext>
  </a:extLst>
</a:theme>
</file>

<file path=ppt/theme/theme5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I Document" ma:contentTypeID="0x010100E6A19B01B868244895E9E1DD18A8015F00CFEC1B033C0E194F9FCF606E5E4B8225" ma:contentTypeVersion="15" ma:contentTypeDescription="" ma:contentTypeScope="" ma:versionID="12b64278555ec8bb5fcf3b7a07c4f4ee">
  <xsd:schema xmlns:xsd="http://www.w3.org/2001/XMLSchema" xmlns:xs="http://www.w3.org/2001/XMLSchema" xmlns:p="http://schemas.microsoft.com/office/2006/metadata/properties" xmlns:ns2="a68957de-6112-48b5-9eb0-77d056a26262" targetNamespace="http://schemas.microsoft.com/office/2006/metadata/properties" ma:root="true" ma:fieldsID="e79fc47ad215c10967248eb4506130b9" ns2:_="">
    <xsd:import namespace="a68957de-6112-48b5-9eb0-77d056a2626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957de-6112-48b5-9eb0-77d056a26262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580554e9-393c-4bd7-a20d-be8c0080392c}" ma:internalName="TaxCatchAll" ma:showField="CatchAllData" ma:web="1e923678-eea3-4704-b7fe-d4e44de166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580554e9-393c-4bd7-a20d-be8c0080392c}" ma:internalName="TaxCatchAllLabel" ma:readOnly="true" ma:showField="CatchAllDataLabel" ma:web="1e923678-eea3-4704-b7fe-d4e44de166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649a360c-ce61-4166-b87e-c4cdda51517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8957de-6112-48b5-9eb0-77d056a26262"/>
    <TaxKeywordTaxHTField xmlns="a68957de-6112-48b5-9eb0-77d056a26262">
      <Terms xmlns="http://schemas.microsoft.com/office/infopath/2007/PartnerControls"/>
    </TaxKeywordTaxHTField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0DE21F-524A-43A6-939F-D5CFAFB7F1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8957de-6112-48b5-9eb0-77d056a262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020148-C318-41E1-8776-6CD8ABC444D8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28D6B094-557C-46E5-A62E-A99772DA6067}">
  <ds:schemaRefs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a68957de-6112-48b5-9eb0-77d056a26262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3268629B-9075-4505-ACC9-29DA7209EE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1810</TotalTime>
  <Words>2021</Words>
  <Application>Microsoft Office PowerPoint</Application>
  <PresentationFormat>On-screen Show (4:3)</PresentationFormat>
  <Paragraphs>239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Consolas</vt:lpstr>
      <vt:lpstr>Office-teema</vt:lpstr>
      <vt:lpstr>Mukautettu suunnittelumalli</vt:lpstr>
      <vt:lpstr>1_Mukautettu suunnittelumalli</vt:lpstr>
      <vt:lpstr>2_Mukautettu suunnittelumalli</vt:lpstr>
      <vt:lpstr>Using Microsoft Social Engagement Together with Dynamics CRM</vt:lpstr>
      <vt:lpstr>Questions of the day</vt:lpstr>
      <vt:lpstr>About me</vt:lpstr>
      <vt:lpstr>Topics we’ll cover</vt:lpstr>
      <vt:lpstr>Brief History of MSFT Social</vt:lpstr>
      <vt:lpstr>MSFT &amp; Social in 2011: CRM team’s vision</vt:lpstr>
      <vt:lpstr>MSFT &amp; Social in 2011: SQL team’s vision</vt:lpstr>
      <vt:lpstr>MSFT &amp; Social: making it real</vt:lpstr>
      <vt:lpstr>MSE Core Functionality</vt:lpstr>
      <vt:lpstr>Licensing</vt:lpstr>
      <vt:lpstr>Search Topics</vt:lpstr>
      <vt:lpstr>Social Profiles</vt:lpstr>
      <vt:lpstr>Analytics: overview</vt:lpstr>
      <vt:lpstr>Analytics: posts &amp; filters</vt:lpstr>
      <vt:lpstr>Social Center</vt:lpstr>
      <vt:lpstr>Activity Map</vt:lpstr>
      <vt:lpstr>Alerts</vt:lpstr>
      <vt:lpstr>MSE feature development</vt:lpstr>
      <vt:lpstr>MSE 2016 roadmap items</vt:lpstr>
      <vt:lpstr>MSE and CRM Integration</vt:lpstr>
      <vt:lpstr>Connecting MSE to CRM</vt:lpstr>
      <vt:lpstr>Connecting CRM to MSE</vt:lpstr>
      <vt:lpstr>Social Profiles in CRM</vt:lpstr>
      <vt:lpstr>Social Activities in CRM</vt:lpstr>
      <vt:lpstr>Social Activities in CRM (2)</vt:lpstr>
      <vt:lpstr>Linking MSE posts to CRM</vt:lpstr>
      <vt:lpstr>Example of new CRM lead created from MSE post</vt:lpstr>
      <vt:lpstr>Choosing CRM entities available in MSE</vt:lpstr>
      <vt:lpstr>Configuring fields available across MSE and CRM</vt:lpstr>
      <vt:lpstr>Using CRM Record Creation Rules</vt:lpstr>
      <vt:lpstr>Configure your Record Creation Rules</vt:lpstr>
      <vt:lpstr>Configuring Channel Properties</vt:lpstr>
      <vt:lpstr>Configuring Record Creation Rule Items</vt:lpstr>
      <vt:lpstr>Current limitations with MSE-CRM integration</vt:lpstr>
      <vt:lpstr>MSE and CRM Customization</vt:lpstr>
      <vt:lpstr>Social Post &amp; Profile entities customizability</vt:lpstr>
      <vt:lpstr>Social Profile viewed on CRM Tablet client</vt:lpstr>
      <vt:lpstr>Social data viewed via dashboard on Tablet client</vt:lpstr>
      <vt:lpstr>Social dashboard options</vt:lpstr>
      <vt:lpstr>Social dashboard for MSE widget data</vt:lpstr>
      <vt:lpstr>Social dashboard for CRM data</vt:lpstr>
      <vt:lpstr>Custom entity for tracking social posts</vt:lpstr>
      <vt:lpstr>Social Signals in CRM</vt:lpstr>
      <vt:lpstr>CRM Activity Feeds for following social signals</vt:lpstr>
      <vt:lpstr>Adding Social menu items to CRM Sitemap</vt:lpstr>
      <vt:lpstr>Searching for social data</vt:lpstr>
      <vt:lpstr>Copy Twitter handles to Contact records</vt:lpstr>
      <vt:lpstr>Workflow process on Social Profile create</vt:lpstr>
      <vt:lpstr>Updating entity images</vt:lpstr>
      <vt:lpstr>Updating entity images (2)</vt:lpstr>
      <vt:lpstr>Embedding external profiles to CRM forms</vt:lpstr>
      <vt:lpstr>Thanks for your time!</vt:lpstr>
      <vt:lpstr>Keep on #MSDynCRM:ing!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the customer in your CRM?</dc:title>
  <dc:creator>Jukka Niiranen</dc:creator>
  <cp:lastModifiedBy>Jukka Niiranen</cp:lastModifiedBy>
  <cp:revision>151</cp:revision>
  <dcterms:created xsi:type="dcterms:W3CDTF">2014-11-24T16:31:08Z</dcterms:created>
  <dcterms:modified xsi:type="dcterms:W3CDTF">2015-11-18T07:26:45Z</dcterms:modified>
  <cp:category>Podcast, CRM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0x010100E6A19B01B868244895E9E1DD18A8015F00CFEC1B033C0E194F9FCF606E5E4B8225</vt:lpwstr>
  </property>
  <property fmtid="{D5CDD505-2E9C-101B-9397-08002B2CF9AE}" pid="3" name="_dlc_DocIdItemGuid">
    <vt:lpwstr>0b637fa5-84ed-461a-b878-3934951bf2fc</vt:lpwstr>
  </property>
</Properties>
</file>